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548" r:id="rId2"/>
    <p:sldId id="475" r:id="rId3"/>
    <p:sldId id="478" r:id="rId4"/>
    <p:sldId id="479" r:id="rId5"/>
    <p:sldId id="481" r:id="rId6"/>
    <p:sldId id="549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BD"/>
    <a:srgbClr val="F4EC84"/>
    <a:srgbClr val="FFFF79"/>
    <a:srgbClr val="E6AF00"/>
    <a:srgbClr val="A80C87"/>
    <a:srgbClr val="BA6006"/>
    <a:srgbClr val="EC3C72"/>
    <a:srgbClr val="FF4343"/>
    <a:srgbClr val="423D26"/>
    <a:srgbClr val="743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3" autoAdjust="0"/>
    <p:restoredTop sz="98168" autoAdjust="0"/>
  </p:normalViewPr>
  <p:slideViewPr>
    <p:cSldViewPr>
      <p:cViewPr varScale="1">
        <p:scale>
          <a:sx n="145" d="100"/>
          <a:sy n="145" d="100"/>
        </p:scale>
        <p:origin x="312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17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685800" y="1047750"/>
            <a:ext cx="3759200" cy="3429000"/>
            <a:chOff x="584200" y="1047750"/>
            <a:chExt cx="3644900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5"/>
              <a:srcRect/>
              <a:stretch>
                <a:fillRect l="-15000" t="-7000" r="-12000" b="-6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47900" y="2038350"/>
              <a:ext cx="1981200" cy="1752600"/>
            </a:xfrm>
            <a:prstGeom prst="hexagon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1000" t="-13000" b="-18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gif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microsoft.com/office/2007/relationships/hdphoto" Target="../media/hdphoto2.wdp"/><Relationship Id="rId7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microsoft.com/office/2007/relationships/hdphoto" Target="../media/hdphoto5.wdp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438400" y="2140863"/>
            <a:ext cx="4267200" cy="86177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5000" b="1" dirty="0" smtClean="0">
                <a:solidFill>
                  <a:srgbClr val="000099"/>
                </a:solidFill>
                <a:latin typeface="Bookman Old Style" pitchFamily="18" charset="0"/>
              </a:rPr>
              <a:t>Module 21</a:t>
            </a:r>
          </a:p>
        </p:txBody>
      </p:sp>
    </p:spTree>
    <p:extLst>
      <p:ext uri="{BB962C8B-B14F-4D97-AF65-F5344CB8AC3E}">
        <p14:creationId xmlns:p14="http://schemas.microsoft.com/office/powerpoint/2010/main" val="242516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http://www.findyourroots.biz/images/photo%20tree.gif"/>
          <p:cNvPicPr>
            <a:picLocks noChangeAspect="1" noChangeArrowheads="1"/>
          </p:cNvPicPr>
          <p:nvPr/>
        </p:nvPicPr>
        <p:blipFill rotWithShape="1">
          <a:blip r:embed="rId2" cstate="print"/>
          <a:srcRect l="23513" t="1162"/>
          <a:stretch/>
        </p:blipFill>
        <p:spPr bwMode="auto">
          <a:xfrm>
            <a:off x="533400" y="285750"/>
            <a:ext cx="2104361" cy="3579625"/>
          </a:xfrm>
          <a:prstGeom prst="rect">
            <a:avLst/>
          </a:prstGeom>
          <a:noFill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2344"/>
          <a:stretch/>
        </p:blipFill>
        <p:spPr bwMode="auto">
          <a:xfrm>
            <a:off x="457201" y="3726668"/>
            <a:ext cx="1785940" cy="1144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Trapezoid 46"/>
          <p:cNvSpPr/>
          <p:nvPr/>
        </p:nvSpPr>
        <p:spPr>
          <a:xfrm>
            <a:off x="1156197" y="1369382"/>
            <a:ext cx="294778" cy="2407348"/>
          </a:xfrm>
          <a:prstGeom prst="trapezoid">
            <a:avLst>
              <a:gd name="adj" fmla="val 46212"/>
            </a:avLst>
          </a:prstGeom>
          <a:solidFill>
            <a:srgbClr val="00B0F0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Bookman Old Style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19400" y="590550"/>
            <a:ext cx="57912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 smtClean="0">
                <a:ln w="1905"/>
                <a:latin typeface="Bookman Old Style" pitchFamily="18" charset="0"/>
              </a:rPr>
              <a:t>Root pressure is adequate to move water only in small plants like herbs and shrubs or small trees.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19400" y="1606213"/>
            <a:ext cx="5715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 smtClean="0">
                <a:ln w="1905"/>
                <a:latin typeface="Bookman Old Style" pitchFamily="18" charset="0"/>
              </a:rPr>
              <a:t>However it is not enough to move the water in tall trees.</a:t>
            </a:r>
          </a:p>
        </p:txBody>
      </p:sp>
      <p:pic>
        <p:nvPicPr>
          <p:cNvPr id="21" name="Picture 2" descr="\\192.168.1.18\mt_school\2014_15\01STATE_BOARD_MH\ENGLISH_MED\TAT_2014 - 15\10th std\Biology\Chapter 10\Images\imgres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41" y="3002739"/>
            <a:ext cx="1714145" cy="171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loud Callout 21"/>
          <p:cNvSpPr/>
          <p:nvPr/>
        </p:nvSpPr>
        <p:spPr>
          <a:xfrm>
            <a:off x="3062113" y="1079331"/>
            <a:ext cx="3728014" cy="1734638"/>
          </a:xfrm>
          <a:prstGeom prst="cloudCallout">
            <a:avLst>
              <a:gd name="adj1" fmla="val -37329"/>
              <a:gd name="adj2" fmla="val 81612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905"/>
                <a:latin typeface="Bookman Old Style" pitchFamily="18" charset="0"/>
              </a:rPr>
              <a:t>Then how is water transported in tall trees???</a:t>
            </a:r>
          </a:p>
        </p:txBody>
      </p:sp>
    </p:spTree>
    <p:extLst>
      <p:ext uri="{BB962C8B-B14F-4D97-AF65-F5344CB8AC3E}">
        <p14:creationId xmlns:p14="http://schemas.microsoft.com/office/powerpoint/2010/main" val="235696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8" grpId="0"/>
      <p:bldP spid="19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10" descr="http://www.angelicnails-mk.co.uk/spot-light-hi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1A1A1A"/>
              </a:clrFrom>
              <a:clrTo>
                <a:srgbClr val="1A1A1A">
                  <a:alpha val="0"/>
                </a:srgbClr>
              </a:clrTo>
            </a:clrChange>
          </a:blip>
          <a:srcRect l="16075" t="26911"/>
          <a:stretch>
            <a:fillRect/>
          </a:stretch>
        </p:blipFill>
        <p:spPr bwMode="auto">
          <a:xfrm rot="1118466" flipH="1">
            <a:off x="3487303" y="862020"/>
            <a:ext cx="2107756" cy="1740778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556452" y="1666875"/>
            <a:ext cx="2310573" cy="3116580"/>
            <a:chOff x="-824447" y="-1470024"/>
            <a:chExt cx="4629150" cy="6243954"/>
          </a:xfrm>
        </p:grpSpPr>
        <p:pic>
          <p:nvPicPr>
            <p:cNvPr id="4" name="Picture 2" descr="\\192.168.1.18\mt_school\2014_15\01 STATE_BOARD_MH\ENGLISH_MED\TAT_2014 - 15\10th std\Biology\Chapter 10\Images\tree_clipart.gif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75"/>
            <a:stretch/>
          </p:blipFill>
          <p:spPr bwMode="auto">
            <a:xfrm>
              <a:off x="-824447" y="-1470024"/>
              <a:ext cx="4629150" cy="5051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37" t="67748" r="28054" b="18750"/>
            <a:stretch/>
          </p:blipFill>
          <p:spPr bwMode="auto">
            <a:xfrm>
              <a:off x="-816850" y="3581400"/>
              <a:ext cx="4613958" cy="1192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Right Arrow 8"/>
          <p:cNvSpPr/>
          <p:nvPr/>
        </p:nvSpPr>
        <p:spPr>
          <a:xfrm>
            <a:off x="2257424" y="1961090"/>
            <a:ext cx="866775" cy="301951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92100 w 978408"/>
              <a:gd name="connsiteY1" fmla="*/ 142875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08" h="484632">
                <a:moveTo>
                  <a:pt x="0" y="363474"/>
                </a:moveTo>
                <a:cubicBezTo>
                  <a:pt x="228600" y="-13462"/>
                  <a:pt x="613410" y="181737"/>
                  <a:pt x="736092" y="121158"/>
                </a:cubicBezTo>
                <a:lnTo>
                  <a:pt x="736092" y="0"/>
                </a:lnTo>
                <a:lnTo>
                  <a:pt x="978408" y="242316"/>
                </a:lnTo>
                <a:lnTo>
                  <a:pt x="736092" y="484632"/>
                </a:lnTo>
                <a:lnTo>
                  <a:pt x="736092" y="363474"/>
                </a:lnTo>
                <a:cubicBezTo>
                  <a:pt x="490728" y="363474"/>
                  <a:pt x="416814" y="122174"/>
                  <a:pt x="0" y="363474"/>
                </a:cubicBezTo>
                <a:close/>
              </a:path>
            </a:pathLst>
          </a:custGeom>
          <a:gradFill>
            <a:gsLst>
              <a:gs pos="0">
                <a:schemeClr val="accent1">
                  <a:shade val="51000"/>
                  <a:satMod val="130000"/>
                  <a:alpha val="50000"/>
                </a:schemeClr>
              </a:gs>
              <a:gs pos="80000">
                <a:schemeClr val="accent1">
                  <a:shade val="93000"/>
                  <a:satMod val="130000"/>
                  <a:alpha val="50000"/>
                </a:schemeClr>
              </a:gs>
              <a:gs pos="100000">
                <a:schemeClr val="accent1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 descr="\\192.168.1.18\mt_school\2014_15\01 STATE_BOARD_MH\ENGLISH_MED\TAT_2014 - 15\10th std\Biology\Chapter 10\Images\Untitled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671092"/>
            <a:ext cx="1905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\\192.168.1.18\mt_school\2014_15\01 STATE_BOARD_MH\ENGLISH_MED\TAT_2014 - 15\10th std\Biology\Chapter 10\Images\Untitled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58030"/>
            <a:ext cx="18669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\\192.168.1.18\mt_school\2014_15\01 STATE_BOARD_MH\ENGLISH_MED\TAT_2014 - 15\10th std\Biology\Chapter 10\Images\Untitled-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" t="3284" r="2867" b="6085"/>
          <a:stretch/>
        </p:blipFill>
        <p:spPr bwMode="auto">
          <a:xfrm>
            <a:off x="3206745" y="1352550"/>
            <a:ext cx="1739910" cy="11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Oval 142"/>
          <p:cNvSpPr/>
          <p:nvPr/>
        </p:nvSpPr>
        <p:spPr>
          <a:xfrm>
            <a:off x="3264379" y="4417913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Oval 143"/>
          <p:cNvSpPr/>
          <p:nvPr/>
        </p:nvSpPr>
        <p:spPr>
          <a:xfrm>
            <a:off x="3300527" y="4527449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Oval 144"/>
          <p:cNvSpPr/>
          <p:nvPr/>
        </p:nvSpPr>
        <p:spPr>
          <a:xfrm>
            <a:off x="3350104" y="4653657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Oval 145"/>
          <p:cNvSpPr/>
          <p:nvPr/>
        </p:nvSpPr>
        <p:spPr>
          <a:xfrm>
            <a:off x="3319147" y="3751163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Oval 146"/>
          <p:cNvSpPr/>
          <p:nvPr/>
        </p:nvSpPr>
        <p:spPr>
          <a:xfrm>
            <a:off x="3342960" y="3886895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Oval 147"/>
          <p:cNvSpPr/>
          <p:nvPr/>
        </p:nvSpPr>
        <p:spPr>
          <a:xfrm>
            <a:off x="3376297" y="4005957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Oval 148"/>
          <p:cNvSpPr/>
          <p:nvPr/>
        </p:nvSpPr>
        <p:spPr>
          <a:xfrm>
            <a:off x="3433447" y="4217888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Oval 149"/>
          <p:cNvSpPr/>
          <p:nvPr/>
        </p:nvSpPr>
        <p:spPr>
          <a:xfrm>
            <a:off x="3473929" y="435600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Oval 150"/>
          <p:cNvSpPr/>
          <p:nvPr/>
        </p:nvSpPr>
        <p:spPr>
          <a:xfrm>
            <a:off x="3521554" y="4486969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2" name="Oval 151"/>
          <p:cNvSpPr/>
          <p:nvPr/>
        </p:nvSpPr>
        <p:spPr>
          <a:xfrm>
            <a:off x="3581085" y="4636988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3" name="Oval 152"/>
          <p:cNvSpPr/>
          <p:nvPr/>
        </p:nvSpPr>
        <p:spPr>
          <a:xfrm>
            <a:off x="3778189" y="4623543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4" name="Oval 153"/>
          <p:cNvSpPr/>
          <p:nvPr/>
        </p:nvSpPr>
        <p:spPr>
          <a:xfrm>
            <a:off x="3707291" y="443458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5" name="Oval 154"/>
          <p:cNvSpPr/>
          <p:nvPr/>
        </p:nvSpPr>
        <p:spPr>
          <a:xfrm>
            <a:off x="3654903" y="4286944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Oval 155"/>
          <p:cNvSpPr/>
          <p:nvPr/>
        </p:nvSpPr>
        <p:spPr>
          <a:xfrm>
            <a:off x="3597753" y="4105969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Oval 156"/>
          <p:cNvSpPr/>
          <p:nvPr/>
        </p:nvSpPr>
        <p:spPr>
          <a:xfrm>
            <a:off x="3540603" y="3944044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Oval 157"/>
          <p:cNvSpPr/>
          <p:nvPr/>
        </p:nvSpPr>
        <p:spPr>
          <a:xfrm>
            <a:off x="3512028" y="3741638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Oval 158"/>
          <p:cNvSpPr/>
          <p:nvPr/>
        </p:nvSpPr>
        <p:spPr>
          <a:xfrm>
            <a:off x="3731103" y="3751163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Oval 159"/>
          <p:cNvSpPr/>
          <p:nvPr/>
        </p:nvSpPr>
        <p:spPr>
          <a:xfrm>
            <a:off x="3762059" y="3877369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Oval 160"/>
          <p:cNvSpPr/>
          <p:nvPr/>
        </p:nvSpPr>
        <p:spPr>
          <a:xfrm>
            <a:off x="3802541" y="4067869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Oval 161"/>
          <p:cNvSpPr/>
          <p:nvPr/>
        </p:nvSpPr>
        <p:spPr>
          <a:xfrm>
            <a:off x="3847784" y="420598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Oval 162"/>
          <p:cNvSpPr/>
          <p:nvPr/>
        </p:nvSpPr>
        <p:spPr>
          <a:xfrm>
            <a:off x="3895409" y="4334569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4" name="Oval 163"/>
          <p:cNvSpPr/>
          <p:nvPr/>
        </p:nvSpPr>
        <p:spPr>
          <a:xfrm>
            <a:off x="3971609" y="449887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5" name="Oval 164"/>
          <p:cNvSpPr/>
          <p:nvPr/>
        </p:nvSpPr>
        <p:spPr>
          <a:xfrm>
            <a:off x="4040666" y="467985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Oval 165"/>
          <p:cNvSpPr/>
          <p:nvPr/>
        </p:nvSpPr>
        <p:spPr>
          <a:xfrm>
            <a:off x="3900172" y="3791644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Oval 166"/>
          <p:cNvSpPr/>
          <p:nvPr/>
        </p:nvSpPr>
        <p:spPr>
          <a:xfrm>
            <a:off x="3978753" y="3836887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8" name="Oval 167"/>
          <p:cNvSpPr/>
          <p:nvPr/>
        </p:nvSpPr>
        <p:spPr>
          <a:xfrm>
            <a:off x="4043046" y="3794024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" name="Oval 168"/>
          <p:cNvSpPr/>
          <p:nvPr/>
        </p:nvSpPr>
        <p:spPr>
          <a:xfrm>
            <a:off x="4150203" y="3889274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0" name="Oval 169"/>
          <p:cNvSpPr/>
          <p:nvPr/>
        </p:nvSpPr>
        <p:spPr>
          <a:xfrm>
            <a:off x="4262121" y="3929755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1" name="Oval 170"/>
          <p:cNvSpPr/>
          <p:nvPr/>
        </p:nvSpPr>
        <p:spPr>
          <a:xfrm>
            <a:off x="4369277" y="3967855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Oval 171"/>
          <p:cNvSpPr/>
          <p:nvPr/>
        </p:nvSpPr>
        <p:spPr>
          <a:xfrm>
            <a:off x="4495483" y="393213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Oval 172"/>
          <p:cNvSpPr/>
          <p:nvPr/>
        </p:nvSpPr>
        <p:spPr>
          <a:xfrm>
            <a:off x="4621689" y="3953568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Oval 173"/>
          <p:cNvSpPr/>
          <p:nvPr/>
        </p:nvSpPr>
        <p:spPr>
          <a:xfrm>
            <a:off x="4757420" y="3974999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Oval 174"/>
          <p:cNvSpPr/>
          <p:nvPr/>
        </p:nvSpPr>
        <p:spPr>
          <a:xfrm>
            <a:off x="3440590" y="3470175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Oval 175"/>
          <p:cNvSpPr/>
          <p:nvPr/>
        </p:nvSpPr>
        <p:spPr>
          <a:xfrm>
            <a:off x="3431065" y="3234432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Oval 176"/>
          <p:cNvSpPr/>
          <p:nvPr/>
        </p:nvSpPr>
        <p:spPr>
          <a:xfrm>
            <a:off x="3433446" y="3003450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8" name="Oval 177"/>
          <p:cNvSpPr/>
          <p:nvPr/>
        </p:nvSpPr>
        <p:spPr>
          <a:xfrm>
            <a:off x="3426302" y="2789137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Oval 178"/>
          <p:cNvSpPr/>
          <p:nvPr/>
        </p:nvSpPr>
        <p:spPr>
          <a:xfrm>
            <a:off x="3431065" y="263435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Oval 179"/>
          <p:cNvSpPr/>
          <p:nvPr/>
        </p:nvSpPr>
        <p:spPr>
          <a:xfrm>
            <a:off x="3645377" y="3470175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Oval 180"/>
          <p:cNvSpPr/>
          <p:nvPr/>
        </p:nvSpPr>
        <p:spPr>
          <a:xfrm>
            <a:off x="3635852" y="3234432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2" name="Oval 181"/>
          <p:cNvSpPr/>
          <p:nvPr/>
        </p:nvSpPr>
        <p:spPr>
          <a:xfrm>
            <a:off x="3638233" y="3003450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3" name="Oval 182"/>
          <p:cNvSpPr/>
          <p:nvPr/>
        </p:nvSpPr>
        <p:spPr>
          <a:xfrm>
            <a:off x="3631089" y="2789137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4" name="Oval 183"/>
          <p:cNvSpPr/>
          <p:nvPr/>
        </p:nvSpPr>
        <p:spPr>
          <a:xfrm>
            <a:off x="3635852" y="263435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5" name="Oval 184"/>
          <p:cNvSpPr/>
          <p:nvPr/>
        </p:nvSpPr>
        <p:spPr>
          <a:xfrm>
            <a:off x="3838258" y="3470175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Oval 185"/>
          <p:cNvSpPr/>
          <p:nvPr/>
        </p:nvSpPr>
        <p:spPr>
          <a:xfrm>
            <a:off x="3828733" y="3234432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Oval 186"/>
          <p:cNvSpPr/>
          <p:nvPr/>
        </p:nvSpPr>
        <p:spPr>
          <a:xfrm>
            <a:off x="3831114" y="3003450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8" name="Oval 187"/>
          <p:cNvSpPr/>
          <p:nvPr/>
        </p:nvSpPr>
        <p:spPr>
          <a:xfrm>
            <a:off x="3823970" y="2789137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9" name="Oval 188"/>
          <p:cNvSpPr/>
          <p:nvPr/>
        </p:nvSpPr>
        <p:spPr>
          <a:xfrm>
            <a:off x="3828733" y="263435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0" name="Oval 189"/>
          <p:cNvSpPr/>
          <p:nvPr/>
        </p:nvSpPr>
        <p:spPr>
          <a:xfrm>
            <a:off x="4047808" y="3470175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1" name="Oval 190"/>
          <p:cNvSpPr/>
          <p:nvPr/>
        </p:nvSpPr>
        <p:spPr>
          <a:xfrm>
            <a:off x="4038283" y="3234432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2" name="Oval 191"/>
          <p:cNvSpPr/>
          <p:nvPr/>
        </p:nvSpPr>
        <p:spPr>
          <a:xfrm>
            <a:off x="4040664" y="3003450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3" name="Oval 192"/>
          <p:cNvSpPr/>
          <p:nvPr/>
        </p:nvSpPr>
        <p:spPr>
          <a:xfrm>
            <a:off x="4033520" y="2789137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4" name="Oval 193"/>
          <p:cNvSpPr/>
          <p:nvPr/>
        </p:nvSpPr>
        <p:spPr>
          <a:xfrm>
            <a:off x="4038283" y="263435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5" name="Oval 194"/>
          <p:cNvSpPr/>
          <p:nvPr/>
        </p:nvSpPr>
        <p:spPr>
          <a:xfrm>
            <a:off x="4238308" y="3470175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6" name="Oval 195"/>
          <p:cNvSpPr/>
          <p:nvPr/>
        </p:nvSpPr>
        <p:spPr>
          <a:xfrm>
            <a:off x="4228783" y="3234432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7" name="Oval 196"/>
          <p:cNvSpPr/>
          <p:nvPr/>
        </p:nvSpPr>
        <p:spPr>
          <a:xfrm>
            <a:off x="4231164" y="3003450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8" name="Oval 197"/>
          <p:cNvSpPr/>
          <p:nvPr/>
        </p:nvSpPr>
        <p:spPr>
          <a:xfrm>
            <a:off x="4224020" y="2789137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9" name="Oval 198"/>
          <p:cNvSpPr/>
          <p:nvPr/>
        </p:nvSpPr>
        <p:spPr>
          <a:xfrm>
            <a:off x="4228783" y="263435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0" name="Oval 199"/>
          <p:cNvSpPr/>
          <p:nvPr/>
        </p:nvSpPr>
        <p:spPr>
          <a:xfrm>
            <a:off x="3626327" y="234543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1" name="Oval 200"/>
          <p:cNvSpPr/>
          <p:nvPr/>
        </p:nvSpPr>
        <p:spPr>
          <a:xfrm>
            <a:off x="3699352" y="221843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Oval 201"/>
          <p:cNvSpPr/>
          <p:nvPr/>
        </p:nvSpPr>
        <p:spPr>
          <a:xfrm>
            <a:off x="3791427" y="203428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3" name="Oval 202"/>
          <p:cNvSpPr/>
          <p:nvPr/>
        </p:nvSpPr>
        <p:spPr>
          <a:xfrm>
            <a:off x="3886677" y="186283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" name="Oval 203"/>
          <p:cNvSpPr/>
          <p:nvPr/>
        </p:nvSpPr>
        <p:spPr>
          <a:xfrm>
            <a:off x="3959702" y="170408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Oval 204"/>
          <p:cNvSpPr/>
          <p:nvPr/>
        </p:nvSpPr>
        <p:spPr>
          <a:xfrm>
            <a:off x="4023202" y="158978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Oval 205"/>
          <p:cNvSpPr/>
          <p:nvPr/>
        </p:nvSpPr>
        <p:spPr>
          <a:xfrm>
            <a:off x="4108927" y="144690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7" name="Oval 206"/>
          <p:cNvSpPr/>
          <p:nvPr/>
        </p:nvSpPr>
        <p:spPr>
          <a:xfrm>
            <a:off x="4274027" y="144373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8" name="Oval 207"/>
          <p:cNvSpPr/>
          <p:nvPr/>
        </p:nvSpPr>
        <p:spPr>
          <a:xfrm>
            <a:off x="4197827" y="157708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Oval 208"/>
          <p:cNvSpPr/>
          <p:nvPr/>
        </p:nvSpPr>
        <p:spPr>
          <a:xfrm>
            <a:off x="4124802" y="170408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0" name="Oval 209"/>
          <p:cNvSpPr/>
          <p:nvPr/>
        </p:nvSpPr>
        <p:spPr>
          <a:xfrm>
            <a:off x="4029552" y="187870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Oval 210"/>
          <p:cNvSpPr/>
          <p:nvPr/>
        </p:nvSpPr>
        <p:spPr>
          <a:xfrm>
            <a:off x="3921602" y="207873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2" name="Oval 211"/>
          <p:cNvSpPr/>
          <p:nvPr/>
        </p:nvSpPr>
        <p:spPr>
          <a:xfrm>
            <a:off x="3823177" y="230098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3" name="Oval 212"/>
          <p:cNvSpPr/>
          <p:nvPr/>
        </p:nvSpPr>
        <p:spPr>
          <a:xfrm>
            <a:off x="3797777" y="237400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4" name="Oval 213"/>
          <p:cNvSpPr/>
          <p:nvPr/>
        </p:nvSpPr>
        <p:spPr>
          <a:xfrm>
            <a:off x="4239102" y="182473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5" name="Oval 214"/>
          <p:cNvSpPr/>
          <p:nvPr/>
        </p:nvSpPr>
        <p:spPr>
          <a:xfrm>
            <a:off x="4127977" y="201205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6" name="Oval 215"/>
          <p:cNvSpPr/>
          <p:nvPr/>
        </p:nvSpPr>
        <p:spPr>
          <a:xfrm>
            <a:off x="4226402" y="205650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8" name="Oval 217"/>
          <p:cNvSpPr/>
          <p:nvPr/>
        </p:nvSpPr>
        <p:spPr>
          <a:xfrm>
            <a:off x="4385152" y="176440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7" name="Oval 216"/>
          <p:cNvSpPr/>
          <p:nvPr/>
        </p:nvSpPr>
        <p:spPr>
          <a:xfrm>
            <a:off x="4328002" y="193268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Oval 218"/>
          <p:cNvSpPr/>
          <p:nvPr/>
        </p:nvSpPr>
        <p:spPr>
          <a:xfrm>
            <a:off x="4470877" y="182790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0" name="Oval 219"/>
          <p:cNvSpPr/>
          <p:nvPr/>
        </p:nvSpPr>
        <p:spPr>
          <a:xfrm>
            <a:off x="4315302" y="212635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1" name="Oval 220"/>
          <p:cNvSpPr/>
          <p:nvPr/>
        </p:nvSpPr>
        <p:spPr>
          <a:xfrm>
            <a:off x="4616927" y="206603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2" name="Oval 221"/>
          <p:cNvSpPr/>
          <p:nvPr/>
        </p:nvSpPr>
        <p:spPr>
          <a:xfrm>
            <a:off x="4709002" y="196443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3" name="Oval 222"/>
          <p:cNvSpPr/>
          <p:nvPr/>
        </p:nvSpPr>
        <p:spPr>
          <a:xfrm>
            <a:off x="4801077" y="1939031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4" name="Oval 223"/>
          <p:cNvSpPr/>
          <p:nvPr/>
        </p:nvSpPr>
        <p:spPr>
          <a:xfrm>
            <a:off x="4718527" y="208190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5" name="Oval 224"/>
          <p:cNvSpPr/>
          <p:nvPr/>
        </p:nvSpPr>
        <p:spPr>
          <a:xfrm>
            <a:off x="4635977" y="218985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6" name="Oval 225"/>
          <p:cNvSpPr/>
          <p:nvPr/>
        </p:nvSpPr>
        <p:spPr>
          <a:xfrm>
            <a:off x="4629627" y="2304156"/>
            <a:ext cx="56095" cy="5665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7" name="Right Arrow 8"/>
          <p:cNvSpPr/>
          <p:nvPr/>
        </p:nvSpPr>
        <p:spPr>
          <a:xfrm rot="20044047" flipV="1">
            <a:off x="1697685" y="3533540"/>
            <a:ext cx="1590585" cy="301951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92100 w 978408"/>
              <a:gd name="connsiteY1" fmla="*/ 142875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08" h="484632">
                <a:moveTo>
                  <a:pt x="0" y="363474"/>
                </a:moveTo>
                <a:cubicBezTo>
                  <a:pt x="228600" y="-13462"/>
                  <a:pt x="613410" y="181737"/>
                  <a:pt x="736092" y="121158"/>
                </a:cubicBezTo>
                <a:lnTo>
                  <a:pt x="736092" y="0"/>
                </a:lnTo>
                <a:lnTo>
                  <a:pt x="978408" y="242316"/>
                </a:lnTo>
                <a:lnTo>
                  <a:pt x="736092" y="484632"/>
                </a:lnTo>
                <a:lnTo>
                  <a:pt x="736092" y="363474"/>
                </a:lnTo>
                <a:cubicBezTo>
                  <a:pt x="490728" y="363474"/>
                  <a:pt x="416814" y="122174"/>
                  <a:pt x="0" y="363474"/>
                </a:cubicBezTo>
                <a:close/>
              </a:path>
            </a:pathLst>
          </a:custGeom>
          <a:gradFill>
            <a:gsLst>
              <a:gs pos="0">
                <a:schemeClr val="accent1">
                  <a:shade val="51000"/>
                  <a:satMod val="130000"/>
                  <a:alpha val="50000"/>
                </a:schemeClr>
              </a:gs>
              <a:gs pos="80000">
                <a:schemeClr val="accent1">
                  <a:shade val="93000"/>
                  <a:satMod val="130000"/>
                  <a:alpha val="50000"/>
                </a:schemeClr>
              </a:gs>
              <a:gs pos="100000">
                <a:schemeClr val="accent1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8" name="Right Arrow 8"/>
          <p:cNvSpPr/>
          <p:nvPr/>
        </p:nvSpPr>
        <p:spPr>
          <a:xfrm>
            <a:off x="1900237" y="4175652"/>
            <a:ext cx="1306508" cy="301951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47650 w 978408"/>
              <a:gd name="connsiteY1" fmla="*/ 146050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292100 w 978408"/>
              <a:gd name="connsiteY1" fmla="*/ 142875 h 484632"/>
              <a:gd name="connsiteX2" fmla="*/ 736092 w 978408"/>
              <a:gd name="connsiteY2" fmla="*/ 121158 h 484632"/>
              <a:gd name="connsiteX3" fmla="*/ 736092 w 978408"/>
              <a:gd name="connsiteY3" fmla="*/ 0 h 484632"/>
              <a:gd name="connsiteX4" fmla="*/ 978408 w 978408"/>
              <a:gd name="connsiteY4" fmla="*/ 242316 h 484632"/>
              <a:gd name="connsiteX5" fmla="*/ 736092 w 978408"/>
              <a:gd name="connsiteY5" fmla="*/ 484632 h 484632"/>
              <a:gd name="connsiteX6" fmla="*/ 736092 w 978408"/>
              <a:gd name="connsiteY6" fmla="*/ 363474 h 484632"/>
              <a:gd name="connsiteX7" fmla="*/ 0 w 978408"/>
              <a:gd name="connsiteY7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0" fmla="*/ 0 w 978408"/>
              <a:gd name="connsiteY0" fmla="*/ 363474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8408" h="484632">
                <a:moveTo>
                  <a:pt x="0" y="363474"/>
                </a:moveTo>
                <a:cubicBezTo>
                  <a:pt x="228600" y="-13462"/>
                  <a:pt x="613410" y="181737"/>
                  <a:pt x="736092" y="121158"/>
                </a:cubicBezTo>
                <a:lnTo>
                  <a:pt x="736092" y="0"/>
                </a:lnTo>
                <a:lnTo>
                  <a:pt x="978408" y="242316"/>
                </a:lnTo>
                <a:lnTo>
                  <a:pt x="736092" y="484632"/>
                </a:lnTo>
                <a:lnTo>
                  <a:pt x="736092" y="363474"/>
                </a:lnTo>
                <a:cubicBezTo>
                  <a:pt x="490728" y="363474"/>
                  <a:pt x="416814" y="122174"/>
                  <a:pt x="0" y="363474"/>
                </a:cubicBezTo>
                <a:close/>
              </a:path>
            </a:pathLst>
          </a:custGeom>
          <a:gradFill>
            <a:gsLst>
              <a:gs pos="0">
                <a:schemeClr val="accent1">
                  <a:shade val="51000"/>
                  <a:satMod val="130000"/>
                  <a:alpha val="50000"/>
                </a:schemeClr>
              </a:gs>
              <a:gs pos="80000">
                <a:schemeClr val="accent1">
                  <a:shade val="93000"/>
                  <a:satMod val="130000"/>
                  <a:alpha val="50000"/>
                </a:schemeClr>
              </a:gs>
              <a:gs pos="100000">
                <a:schemeClr val="accent1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127" name="Group 5126"/>
          <p:cNvGrpSpPr/>
          <p:nvPr/>
        </p:nvGrpSpPr>
        <p:grpSpPr>
          <a:xfrm>
            <a:off x="4746574" y="1485902"/>
            <a:ext cx="1965533" cy="369332"/>
            <a:chOff x="4746574" y="1485902"/>
            <a:chExt cx="1965533" cy="369332"/>
          </a:xfrm>
        </p:grpSpPr>
        <p:sp>
          <p:nvSpPr>
            <p:cNvPr id="139" name="Rectangle 138"/>
            <p:cNvSpPr/>
            <p:nvPr/>
          </p:nvSpPr>
          <p:spPr>
            <a:xfrm>
              <a:off x="4953000" y="1485902"/>
              <a:ext cx="17591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n w="1905"/>
                  <a:latin typeface="+mj-lt"/>
                </a:rPr>
                <a:t>Epidermal cells</a:t>
              </a:r>
              <a:endParaRPr lang="en-US" dirty="0">
                <a:ln w="1905"/>
                <a:latin typeface="+mj-lt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 flipH="1">
              <a:off x="4746574" y="1666875"/>
              <a:ext cx="359114" cy="0"/>
            </a:xfrm>
            <a:prstGeom prst="straightConnector1">
              <a:avLst/>
            </a:prstGeom>
            <a:ln>
              <a:solidFill>
                <a:srgbClr val="0303B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6" name="Group 5125"/>
          <p:cNvGrpSpPr/>
          <p:nvPr/>
        </p:nvGrpSpPr>
        <p:grpSpPr>
          <a:xfrm>
            <a:off x="4017911" y="1807369"/>
            <a:ext cx="2887422" cy="369332"/>
            <a:chOff x="4017911" y="1807369"/>
            <a:chExt cx="2887422" cy="369332"/>
          </a:xfrm>
        </p:grpSpPr>
        <p:sp>
          <p:nvSpPr>
            <p:cNvPr id="230" name="Rectangle 229"/>
            <p:cNvSpPr/>
            <p:nvPr/>
          </p:nvSpPr>
          <p:spPr>
            <a:xfrm>
              <a:off x="4960143" y="1807369"/>
              <a:ext cx="194519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n w="1905"/>
                </a:rPr>
                <a:t>Xylem (in leaves)</a:t>
              </a:r>
              <a:endParaRPr lang="en-US" dirty="0">
                <a:ln w="1905"/>
              </a:endParaRPr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H="1">
              <a:off x="4017911" y="1988344"/>
              <a:ext cx="1101285" cy="0"/>
            </a:xfrm>
            <a:prstGeom prst="straightConnector1">
              <a:avLst/>
            </a:prstGeom>
            <a:ln>
              <a:solidFill>
                <a:srgbClr val="0303B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5" name="Picture 4" descr="http://www.midnightsun.ca/images/sb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69197" y="823109"/>
            <a:ext cx="952192" cy="952192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246" name="TextBox 245"/>
          <p:cNvSpPr txBox="1"/>
          <p:nvPr/>
        </p:nvSpPr>
        <p:spPr>
          <a:xfrm>
            <a:off x="5239175" y="1134259"/>
            <a:ext cx="795236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+mj-lt"/>
              </a:rPr>
              <a:t>Sunlight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609600" y="318910"/>
            <a:ext cx="6858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The loss of water in the form of water </a:t>
            </a:r>
            <a:r>
              <a:rPr lang="en-US" dirty="0" err="1" smtClean="0">
                <a:ln w="1905"/>
                <a:latin typeface="+mj-lt"/>
              </a:rPr>
              <a:t>vapour</a:t>
            </a:r>
            <a:r>
              <a:rPr lang="en-US" dirty="0" smtClean="0">
                <a:ln w="1905"/>
                <a:latin typeface="+mj-lt"/>
              </a:rPr>
              <a:t> from the aerial parts of the plants, like leaves, is known as transpiration.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609600" y="889041"/>
            <a:ext cx="68580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First water will evaporate from the epidermal cells.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609600" y="318910"/>
            <a:ext cx="68580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This leads to decrease in water potential of the epidermal cells. 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609600" y="599342"/>
            <a:ext cx="6858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This creates a suction pull which pulls the water from the xylem of leaves.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609600" y="365076"/>
            <a:ext cx="6858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This again creates a suction pull, which pulls water from the xylem of stem.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1193800" y="635000"/>
            <a:ext cx="68580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And then again pulls water from the xylem of roots.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609600" y="630692"/>
            <a:ext cx="68580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This pull is called as Transpiration pull. 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6172200" y="895350"/>
            <a:ext cx="2362200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It helps in transport of water and minerals in tall plants during day when the stomata are open.</a:t>
            </a:r>
          </a:p>
        </p:txBody>
      </p:sp>
      <p:grpSp>
        <p:nvGrpSpPr>
          <p:cNvPr id="255" name="Group 254"/>
          <p:cNvGrpSpPr/>
          <p:nvPr/>
        </p:nvGrpSpPr>
        <p:grpSpPr>
          <a:xfrm>
            <a:off x="4033788" y="2836069"/>
            <a:ext cx="2871545" cy="646331"/>
            <a:chOff x="4033788" y="1807369"/>
            <a:chExt cx="2871545" cy="646331"/>
          </a:xfrm>
        </p:grpSpPr>
        <p:sp>
          <p:nvSpPr>
            <p:cNvPr id="256" name="Rectangle 255"/>
            <p:cNvSpPr/>
            <p:nvPr/>
          </p:nvSpPr>
          <p:spPr>
            <a:xfrm>
              <a:off x="4960143" y="1807369"/>
              <a:ext cx="19451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n w="1905"/>
                </a:rPr>
                <a:t>Xylem </a:t>
              </a:r>
              <a:br>
                <a:rPr lang="en-US" dirty="0" smtClean="0">
                  <a:ln w="1905"/>
                </a:rPr>
              </a:br>
              <a:r>
                <a:rPr lang="en-US" dirty="0" smtClean="0">
                  <a:ln w="1905"/>
                </a:rPr>
                <a:t>(in stem)</a:t>
              </a:r>
              <a:endParaRPr lang="en-US" dirty="0">
                <a:ln w="1905"/>
              </a:endParaRPr>
            </a:p>
          </p:txBody>
        </p:sp>
        <p:cxnSp>
          <p:nvCxnSpPr>
            <p:cNvPr id="257" name="Straight Arrow Connector 256"/>
            <p:cNvCxnSpPr/>
            <p:nvPr/>
          </p:nvCxnSpPr>
          <p:spPr>
            <a:xfrm flipH="1">
              <a:off x="4033788" y="1988344"/>
              <a:ext cx="970012" cy="1"/>
            </a:xfrm>
            <a:prstGeom prst="straightConnector1">
              <a:avLst/>
            </a:prstGeom>
            <a:ln>
              <a:solidFill>
                <a:srgbClr val="0303B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Group 257"/>
          <p:cNvGrpSpPr/>
          <p:nvPr/>
        </p:nvGrpSpPr>
        <p:grpSpPr>
          <a:xfrm>
            <a:off x="3897529" y="4171950"/>
            <a:ext cx="2960471" cy="646331"/>
            <a:chOff x="3989312" y="1719501"/>
            <a:chExt cx="2960471" cy="646331"/>
          </a:xfrm>
        </p:grpSpPr>
        <p:sp>
          <p:nvSpPr>
            <p:cNvPr id="259" name="Rectangle 258"/>
            <p:cNvSpPr/>
            <p:nvPr/>
          </p:nvSpPr>
          <p:spPr>
            <a:xfrm>
              <a:off x="5004593" y="1719501"/>
              <a:ext cx="19451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n w="1905"/>
                </a:rPr>
                <a:t>Xylem</a:t>
              </a:r>
              <a:br>
                <a:rPr lang="en-US" dirty="0" smtClean="0">
                  <a:ln w="1905"/>
                </a:rPr>
              </a:br>
              <a:r>
                <a:rPr lang="en-US" dirty="0" smtClean="0">
                  <a:ln w="1905"/>
                </a:rPr>
                <a:t>(in root)</a:t>
              </a:r>
              <a:endParaRPr lang="en-US" dirty="0">
                <a:ln w="1905"/>
              </a:endParaRPr>
            </a:p>
          </p:txBody>
        </p:sp>
        <p:cxnSp>
          <p:nvCxnSpPr>
            <p:cNvPr id="260" name="Straight Arrow Connector 259"/>
            <p:cNvCxnSpPr/>
            <p:nvPr/>
          </p:nvCxnSpPr>
          <p:spPr>
            <a:xfrm flipH="1" flipV="1">
              <a:off x="3989312" y="1904098"/>
              <a:ext cx="1058646" cy="0"/>
            </a:xfrm>
            <a:prstGeom prst="straightConnector1">
              <a:avLst/>
            </a:prstGeom>
            <a:ln>
              <a:solidFill>
                <a:srgbClr val="0303BD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Rectangle 264"/>
          <p:cNvSpPr/>
          <p:nvPr/>
        </p:nvSpPr>
        <p:spPr>
          <a:xfrm>
            <a:off x="609600" y="365076"/>
            <a:ext cx="6858000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Because of this, the roots absorb more water.</a:t>
            </a:r>
          </a:p>
        </p:txBody>
      </p:sp>
      <p:cxnSp>
        <p:nvCxnSpPr>
          <p:cNvPr id="5138" name="Straight Arrow Connector 5137"/>
          <p:cNvCxnSpPr/>
          <p:nvPr/>
        </p:nvCxnSpPr>
        <p:spPr>
          <a:xfrm flipH="1" flipV="1">
            <a:off x="4726702" y="4050953"/>
            <a:ext cx="57229" cy="135285"/>
          </a:xfrm>
          <a:prstGeom prst="straightConnector1">
            <a:avLst/>
          </a:prstGeom>
          <a:ln w="19050">
            <a:solidFill>
              <a:srgbClr val="0303BD"/>
            </a:solidFill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/>
          <p:nvPr/>
        </p:nvCxnSpPr>
        <p:spPr>
          <a:xfrm flipH="1" flipV="1">
            <a:off x="4560016" y="4010472"/>
            <a:ext cx="40559" cy="116234"/>
          </a:xfrm>
          <a:prstGeom prst="straightConnector1">
            <a:avLst/>
          </a:prstGeom>
          <a:ln w="19050">
            <a:solidFill>
              <a:srgbClr val="0303BD"/>
            </a:solidFill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/>
          <p:nvPr/>
        </p:nvCxnSpPr>
        <p:spPr>
          <a:xfrm flipH="1">
            <a:off x="4523530" y="3751163"/>
            <a:ext cx="28048" cy="126206"/>
          </a:xfrm>
          <a:prstGeom prst="straightConnector1">
            <a:avLst/>
          </a:prstGeom>
          <a:ln w="19050">
            <a:solidFill>
              <a:srgbClr val="0303BD"/>
            </a:solidFill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/>
          <p:cNvCxnSpPr/>
          <p:nvPr/>
        </p:nvCxnSpPr>
        <p:spPr>
          <a:xfrm flipH="1">
            <a:off x="4661642" y="3779491"/>
            <a:ext cx="17652" cy="138359"/>
          </a:xfrm>
          <a:prstGeom prst="straightConnector1">
            <a:avLst/>
          </a:prstGeom>
          <a:ln w="19050">
            <a:solidFill>
              <a:srgbClr val="0303BD"/>
            </a:solidFill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/>
          <p:nvPr/>
        </p:nvCxnSpPr>
        <p:spPr>
          <a:xfrm flipH="1">
            <a:off x="4790229" y="3779491"/>
            <a:ext cx="38895" cy="155027"/>
          </a:xfrm>
          <a:prstGeom prst="straightConnector1">
            <a:avLst/>
          </a:prstGeom>
          <a:ln w="19050">
            <a:solidFill>
              <a:srgbClr val="0303BD"/>
            </a:solidFill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8" name="Freeform 5147"/>
          <p:cNvSpPr/>
          <p:nvPr/>
        </p:nvSpPr>
        <p:spPr>
          <a:xfrm>
            <a:off x="3854231" y="3937447"/>
            <a:ext cx="679450" cy="69850"/>
          </a:xfrm>
          <a:custGeom>
            <a:avLst/>
            <a:gdLst>
              <a:gd name="connsiteX0" fmla="*/ 679450 w 679450"/>
              <a:gd name="connsiteY0" fmla="*/ 0 h 69850"/>
              <a:gd name="connsiteX1" fmla="*/ 368300 w 679450"/>
              <a:gd name="connsiteY1" fmla="*/ 63500 h 69850"/>
              <a:gd name="connsiteX2" fmla="*/ 165100 w 679450"/>
              <a:gd name="connsiteY2" fmla="*/ 57150 h 69850"/>
              <a:gd name="connsiteX3" fmla="*/ 0 w 679450"/>
              <a:gd name="connsiteY3" fmla="*/ 6985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450" h="69850">
                <a:moveTo>
                  <a:pt x="679450" y="0"/>
                </a:moveTo>
                <a:cubicBezTo>
                  <a:pt x="566737" y="26987"/>
                  <a:pt x="454025" y="53975"/>
                  <a:pt x="368300" y="63500"/>
                </a:cubicBezTo>
                <a:cubicBezTo>
                  <a:pt x="282575" y="73025"/>
                  <a:pt x="226483" y="56092"/>
                  <a:pt x="165100" y="57150"/>
                </a:cubicBezTo>
                <a:cubicBezTo>
                  <a:pt x="103717" y="58208"/>
                  <a:pt x="51858" y="64029"/>
                  <a:pt x="0" y="69850"/>
                </a:cubicBezTo>
              </a:path>
            </a:pathLst>
          </a:custGeom>
          <a:noFill/>
          <a:ln>
            <a:solidFill>
              <a:srgbClr val="0303BD"/>
            </a:solidFill>
            <a:headEnd type="none" w="med" len="med"/>
            <a:tailEnd type="arrow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49" name="Freeform 5148"/>
          <p:cNvSpPr/>
          <p:nvPr/>
        </p:nvSpPr>
        <p:spPr>
          <a:xfrm rot="300000">
            <a:off x="3736181" y="3352143"/>
            <a:ext cx="45719" cy="583423"/>
          </a:xfrm>
          <a:custGeom>
            <a:avLst/>
            <a:gdLst>
              <a:gd name="connsiteX0" fmla="*/ 34925 w 34925"/>
              <a:gd name="connsiteY0" fmla="*/ 923925 h 923925"/>
              <a:gd name="connsiteX1" fmla="*/ 0 w 34925"/>
              <a:gd name="connsiteY1" fmla="*/ 0 h 9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25" h="923925">
                <a:moveTo>
                  <a:pt x="34925" y="92392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303BD"/>
            </a:solidFill>
            <a:headEnd type="none" w="med" len="med"/>
            <a:tailEnd type="arrow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3" name="Freeform 282"/>
          <p:cNvSpPr/>
          <p:nvPr/>
        </p:nvSpPr>
        <p:spPr>
          <a:xfrm>
            <a:off x="3837961" y="2095500"/>
            <a:ext cx="90129" cy="857250"/>
          </a:xfrm>
          <a:custGeom>
            <a:avLst/>
            <a:gdLst>
              <a:gd name="connsiteX0" fmla="*/ 34925 w 34925"/>
              <a:gd name="connsiteY0" fmla="*/ 923925 h 923925"/>
              <a:gd name="connsiteX1" fmla="*/ 0 w 34925"/>
              <a:gd name="connsiteY1" fmla="*/ 0 h 923925"/>
              <a:gd name="connsiteX0" fmla="*/ 0 w 276225"/>
              <a:gd name="connsiteY0" fmla="*/ 1025525 h 1025525"/>
              <a:gd name="connsiteX1" fmla="*/ 276225 w 276225"/>
              <a:gd name="connsiteY1" fmla="*/ 0 h 1025525"/>
              <a:gd name="connsiteX0" fmla="*/ 0 w 311150"/>
              <a:gd name="connsiteY0" fmla="*/ 857250 h 857250"/>
              <a:gd name="connsiteX1" fmla="*/ 311150 w 311150"/>
              <a:gd name="connsiteY1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1150" h="857250">
                <a:moveTo>
                  <a:pt x="0" y="857250"/>
                </a:moveTo>
                <a:lnTo>
                  <a:pt x="311150" y="0"/>
                </a:lnTo>
              </a:path>
            </a:pathLst>
          </a:custGeom>
          <a:noFill/>
          <a:ln>
            <a:solidFill>
              <a:srgbClr val="0303BD"/>
            </a:solidFill>
            <a:headEnd type="none" w="med" len="med"/>
            <a:tailEnd type="arrow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4" name="Freeform 283"/>
          <p:cNvSpPr/>
          <p:nvPr/>
        </p:nvSpPr>
        <p:spPr>
          <a:xfrm>
            <a:off x="4090988" y="1866900"/>
            <a:ext cx="255588" cy="79375"/>
          </a:xfrm>
          <a:custGeom>
            <a:avLst/>
            <a:gdLst>
              <a:gd name="connsiteX0" fmla="*/ 34925 w 34925"/>
              <a:gd name="connsiteY0" fmla="*/ 923925 h 923925"/>
              <a:gd name="connsiteX1" fmla="*/ 0 w 34925"/>
              <a:gd name="connsiteY1" fmla="*/ 0 h 923925"/>
              <a:gd name="connsiteX0" fmla="*/ 146050 w 146050"/>
              <a:gd name="connsiteY0" fmla="*/ 241300 h 241300"/>
              <a:gd name="connsiteX1" fmla="*/ 0 w 146050"/>
              <a:gd name="connsiteY1" fmla="*/ 0 h 241300"/>
              <a:gd name="connsiteX0" fmla="*/ 255588 w 255588"/>
              <a:gd name="connsiteY0" fmla="*/ 79375 h 79375"/>
              <a:gd name="connsiteX1" fmla="*/ 0 w 255588"/>
              <a:gd name="connsiteY1" fmla="*/ 0 h 7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588" h="79375">
                <a:moveTo>
                  <a:pt x="255588" y="79375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303BD"/>
            </a:solidFill>
            <a:headEnd type="arrow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5" name="Freeform 284"/>
          <p:cNvSpPr/>
          <p:nvPr/>
        </p:nvSpPr>
        <p:spPr>
          <a:xfrm>
            <a:off x="4369277" y="2017018"/>
            <a:ext cx="406400" cy="69850"/>
          </a:xfrm>
          <a:custGeom>
            <a:avLst/>
            <a:gdLst>
              <a:gd name="connsiteX0" fmla="*/ 34925 w 34925"/>
              <a:gd name="connsiteY0" fmla="*/ 923925 h 923925"/>
              <a:gd name="connsiteX1" fmla="*/ 0 w 34925"/>
              <a:gd name="connsiteY1" fmla="*/ 0 h 923925"/>
              <a:gd name="connsiteX0" fmla="*/ 146050 w 146050"/>
              <a:gd name="connsiteY0" fmla="*/ 241300 h 241300"/>
              <a:gd name="connsiteX1" fmla="*/ 0 w 146050"/>
              <a:gd name="connsiteY1" fmla="*/ 0 h 241300"/>
              <a:gd name="connsiteX0" fmla="*/ 365125 w 365125"/>
              <a:gd name="connsiteY0" fmla="*/ 158750 h 158750"/>
              <a:gd name="connsiteX1" fmla="*/ 0 w 365125"/>
              <a:gd name="connsiteY1" fmla="*/ 0 h 158750"/>
              <a:gd name="connsiteX0" fmla="*/ 374650 w 374650"/>
              <a:gd name="connsiteY0" fmla="*/ 107950 h 107950"/>
              <a:gd name="connsiteX1" fmla="*/ 0 w 374650"/>
              <a:gd name="connsiteY1" fmla="*/ 0 h 107950"/>
              <a:gd name="connsiteX0" fmla="*/ 406400 w 406400"/>
              <a:gd name="connsiteY0" fmla="*/ 69850 h 69850"/>
              <a:gd name="connsiteX1" fmla="*/ 0 w 406400"/>
              <a:gd name="connsiteY1" fmla="*/ 0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400" h="69850">
                <a:moveTo>
                  <a:pt x="406400" y="6985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0303BD"/>
            </a:solidFill>
            <a:headEnd type="arrow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6" name="Rectangle 285"/>
          <p:cNvSpPr/>
          <p:nvPr/>
        </p:nvSpPr>
        <p:spPr>
          <a:xfrm>
            <a:off x="2933700" y="266640"/>
            <a:ext cx="32766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Transpiration Pull</a:t>
            </a:r>
          </a:p>
        </p:txBody>
      </p:sp>
    </p:spTree>
    <p:extLst>
      <p:ext uri="{BB962C8B-B14F-4D97-AF65-F5344CB8AC3E}">
        <p14:creationId xmlns:p14="http://schemas.microsoft.com/office/powerpoint/2010/main" val="67880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1" dur="2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2000"/>
                            </p:stCondLst>
                            <p:childTnLst>
                              <p:par>
                                <p:cTn id="5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17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2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63" presetClass="path" presetSubtype="0" repeatCount="3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6 L 0.04201 1.23457E-6 " pathEditMode="relative" rAng="0" ptsTypes="AA">
                                      <p:cBhvr>
                                        <p:cTn id="524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0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63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32099E-6 L 0.03194 4.32099E-6 " pathEditMode="relative" rAng="0" ptsTypes="AA">
                                      <p:cBhvr>
                                        <p:cTn id="526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0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63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02188 2.59259E-6 " pathEditMode="relative" rAng="0" ptsTypes="AA">
                                      <p:cBhvr>
                                        <p:cTn id="528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0"/>
                                    </p:animMotion>
                                  </p:childTnLst>
                                </p:cTn>
                              </p:par>
                              <p:par>
                                <p:cTn id="529" presetID="63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0.0309 4.81481E-6 " pathEditMode="relative" rAng="0" ptsTypes="AA">
                                      <p:cBhvr>
                                        <p:cTn id="530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0"/>
                                    </p:animMotion>
                                  </p:childTnLst>
                                </p:cTn>
                              </p:par>
                              <p:par>
                                <p:cTn id="531" presetID="63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83951E-6 L 0.03993 -2.83951E-6 " pathEditMode="relative" rAng="0" ptsTypes="AA">
                                      <p:cBhvr>
                                        <p:cTn id="53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0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63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93827E-6 L 0.04063 4.93827E-6 " pathEditMode="relative" rAng="0" ptsTypes="AA">
                                      <p:cBhvr>
                                        <p:cTn id="534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8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3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8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3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8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3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83951E-6 L 0.04861 0.02994 " pathEditMode="relative" rAng="0" ptsTypes="AA">
                                      <p:cBhvr>
                                        <p:cTn id="57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1" y="1481"/>
                                    </p:animMotion>
                                  </p:childTnLst>
                                </p:cTn>
                              </p:par>
                              <p:par>
                                <p:cTn id="58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46914E-6 L 0.02466 0.02068 " pathEditMode="relative" rAng="0" ptsTypes="AA">
                                      <p:cBhvr>
                                        <p:cTn id="58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" y="1019"/>
                                    </p:animMotion>
                                  </p:childTnLst>
                                </p:cTn>
                              </p:par>
                              <p:par>
                                <p:cTn id="58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05 0.02191 " pathEditMode="relative" rAng="0" ptsTypes="AA">
                                      <p:cBhvr>
                                        <p:cTn id="58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500"/>
                            </p:stCondLst>
                            <p:childTnLst>
                              <p:par>
                                <p:cTn id="585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124 L 0.00833 0.01728 " pathEditMode="relative" rAng="0" ptsTypes="AA">
                                      <p:cBhvr>
                                        <p:cTn id="586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926"/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0.00903 0.01821 " pathEditMode="relative" rAng="0" ptsTypes="AA">
                                      <p:cBhvr>
                                        <p:cTn id="58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" y="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1000"/>
                            </p:stCondLst>
                            <p:childTnLst>
                              <p:par>
                                <p:cTn id="59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401 L 0.01597 -0.01173 " pathEditMode="relative" rAng="0" ptsTypes="AA">
                                      <p:cBhvr>
                                        <p:cTn id="59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" y="-401"/>
                                    </p:animMotion>
                                  </p:childTnLst>
                                </p:cTn>
                              </p:par>
                              <p:par>
                                <p:cTn id="5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0834 0.01666 " pathEditMode="relative" rAng="0" ptsTypes="AA">
                                      <p:cBhvr>
                                        <p:cTn id="59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46914E-7 L 0.04167 -0.02006 " pathEditMode="relative" rAng="0" ptsTypes="AA">
                                      <p:cBhvr>
                                        <p:cTn id="602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-1019"/>
                                    </p:animMotion>
                                  </p:childTnLst>
                                </p:cTn>
                              </p:par>
                              <p:par>
                                <p:cTn id="6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60494E-6 L 0.0375 -0.01019 " pathEditMode="relative" rAng="0" ptsTypes="AA">
                                      <p:cBhvr>
                                        <p:cTn id="604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525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2 -0.01296 L 0.03681 -0.00432 " pathEditMode="relative" rAng="0" ptsTypes="AA">
                                      <p:cBhvr>
                                        <p:cTn id="606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432"/>
                                    </p:animMotion>
                                  </p:childTnLst>
                                </p:cTn>
                              </p:par>
                              <p:par>
                                <p:cTn id="6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03334 0.00679 " pathEditMode="relative" rAng="0" ptsTypes="AA">
                                      <p:cBhvr>
                                        <p:cTn id="608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340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25 0.02963 " pathEditMode="relative" rAng="0" ptsTypes="AA">
                                      <p:cBhvr>
                                        <p:cTn id="610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1481"/>
                                    </p:animMotion>
                                  </p:childTnLst>
                                </p:cTn>
                              </p:par>
                              <p:par>
                                <p:cTn id="6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82716E-6 L 0.0335 0.01512 " pathEditMode="relative" rAng="0" ptsTypes="AA">
                                      <p:cBhvr>
                                        <p:cTn id="612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741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60494E-6 L 0.0309 0.02068 " pathEditMode="relative" rAng="0" ptsTypes="AA">
                                      <p:cBhvr>
                                        <p:cTn id="614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1019"/>
                                    </p:animMotion>
                                  </p:childTnLst>
                                </p:cTn>
                              </p:par>
                              <p:par>
                                <p:cTn id="6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0.01961 0.00154 " pathEditMode="relative" rAng="0" ptsTypes="AA">
                                      <p:cBhvr>
                                        <p:cTn id="616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62"/>
                                    </p:animMotion>
                                  </p:childTnLst>
                                </p:cTn>
                              </p:par>
                              <p:par>
                                <p:cTn id="6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0.01615 0.00833 " pathEditMode="relative" rAng="0" ptsTypes="AA">
                                      <p:cBhvr>
                                        <p:cTn id="61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401"/>
                                    </p:animMotion>
                                  </p:childTnLst>
                                </p:cTn>
                              </p:par>
                              <p:par>
                                <p:cTn id="6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62 L 0.01337 0.01945 " pathEditMode="relative" rAng="0" ptsTypes="AA">
                                      <p:cBhvr>
                                        <p:cTn id="620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926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278 L 0.01077 0.02592 " pathEditMode="relative" rAng="0" ptsTypes="AA">
                                      <p:cBhvr>
                                        <p:cTn id="622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1420"/>
                                    </p:animMotion>
                                  </p:childTnLst>
                                </p:cTn>
                              </p:par>
                              <p:par>
                                <p:cTn id="6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09877E-6 L 0.01337 0.02592 " pathEditMode="relative" rAng="0" ptsTypes="AA">
                                      <p:cBhvr>
                                        <p:cTn id="62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" y="1296"/>
                                    </p:animMotion>
                                  </p:childTnLst>
                                </p:cTn>
                              </p:par>
                              <p:par>
                                <p:cTn id="6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01684 -0.00124 " pathEditMode="relative" rAng="0" ptsTypes="AA">
                                      <p:cBhvr>
                                        <p:cTn id="626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62"/>
                                    </p:animMotion>
                                  </p:childTnLst>
                                </p:cTn>
                              </p:par>
                              <p:par>
                                <p:cTn id="6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69136E-6 L 0.01493 4.69136E-6 " pathEditMode="relative" rAng="0" ptsTypes="AA">
                                      <p:cBhvr>
                                        <p:cTn id="628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3.08642E-6 L 0.02899 -0.23951 " pathEditMode="relative" rAng="0" ptsTypes="AA">
                                      <p:cBhvr>
                                        <p:cTn id="641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" y="-11975"/>
                                    </p:animMotion>
                                  </p:childTnLst>
                                </p:cTn>
                              </p:par>
                              <p:par>
                                <p:cTn id="64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0.04062 -0.24938 " pathEditMode="relative" rAng="0" ptsTypes="AA">
                                      <p:cBhvr>
                                        <p:cTn id="643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12469"/>
                                    </p:animMotion>
                                  </p:childTnLst>
                                </p:cTn>
                              </p:par>
                              <p:par>
                                <p:cTn id="64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7037E-7 L 0.0559 -0.24877 " pathEditMode="relative" rAng="0" ptsTypes="AA">
                                      <p:cBhvr>
                                        <p:cTn id="645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-12438"/>
                                    </p:animMotion>
                                  </p:childTnLst>
                                </p:cTn>
                              </p:par>
                              <p:par>
                                <p:cTn id="64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1111 L 0.06528 -0.23333 " pathEditMode="relative" rAng="0" ptsTypes="AA">
                                      <p:cBhvr>
                                        <p:cTn id="647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12222"/>
                                    </p:animMotion>
                                  </p:childTnLst>
                                </p:cTn>
                              </p:par>
                              <p:par>
                                <p:cTn id="64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31 L 0.07413 -0.23086 " pathEditMode="relative" rAng="0" ptsTypes="AA">
                                      <p:cBhvr>
                                        <p:cTn id="649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" y="-11543"/>
                                    </p:animMotion>
                                  </p:childTnLst>
                                </p:cTn>
                              </p:par>
                              <p:par>
                                <p:cTn id="65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9.87654E-7 L 0.01875 -0.23148 " pathEditMode="relative" rAng="0" ptsTypes="AA">
                                      <p:cBhvr>
                                        <p:cTn id="651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11574"/>
                                    </p:animMotion>
                                  </p:childTnLst>
                                </p:cTn>
                              </p:par>
                              <p:par>
                                <p:cTn id="65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93 L 0.03264 -0.23611 " pathEditMode="relative" rAng="0" ptsTypes="AA">
                                      <p:cBhvr>
                                        <p:cTn id="653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11759"/>
                                    </p:animMotion>
                                  </p:childTnLst>
                                </p:cTn>
                              </p:par>
                              <p:par>
                                <p:cTn id="654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45679E-6 L 0.04827 -0.23827 " pathEditMode="relative" rAng="0" ptsTypes="AA">
                                      <p:cBhvr>
                                        <p:cTn id="655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-11914"/>
                                    </p:animMotion>
                                  </p:childTnLst>
                                </p:cTn>
                              </p:par>
                              <p:par>
                                <p:cTn id="65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216 L 0.06198 -0.24043 " pathEditMode="relative" rAng="0" ptsTypes="AA">
                                      <p:cBhvr>
                                        <p:cTn id="657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-12130"/>
                                    </p:animMotion>
                                  </p:childTnLst>
                                </p:cTn>
                              </p:par>
                              <p:par>
                                <p:cTn id="65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1605E-6 L 0.07257 -0.23951 " pathEditMode="relative" rAng="0" ptsTypes="AA">
                                      <p:cBhvr>
                                        <p:cTn id="659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-1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8 -0.00247 L -0.03664 -0.21852 " pathEditMode="relative" rAng="0" ptsTypes="AA">
                                      <p:cBhvr>
                                        <p:cTn id="668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-10802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216 L -0.03021 -0.21666 " pathEditMode="relative" rAng="0" ptsTypes="AA">
                                      <p:cBhvr>
                                        <p:cTn id="67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-10957"/>
                                    </p:animMotion>
                                  </p:childTnLst>
                                </p:cTn>
                              </p:par>
                              <p:par>
                                <p:cTn id="67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62 L -0.02292 -0.22037 " pathEditMode="relative" rAng="0" ptsTypes="AA">
                                      <p:cBhvr>
                                        <p:cTn id="67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-10988"/>
                                    </p:animMotion>
                                  </p:childTnLst>
                                </p:cTn>
                              </p:par>
                              <p:par>
                                <p:cTn id="67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0.00061 L -0.01806 -0.2142 " pathEditMode="relative" rAng="0" ptsTypes="AA">
                                      <p:cBhvr>
                                        <p:cTn id="674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" y="-10741"/>
                                    </p:animMotion>
                                  </p:childTnLst>
                                </p:cTn>
                              </p:par>
                              <p:par>
                                <p:cTn id="67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145 L -0.01493 -0.21328 " pathEditMode="relative" rAng="0" ptsTypes="AA">
                                      <p:cBhvr>
                                        <p:cTn id="676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11389"/>
                                    </p:animMotion>
                                  </p:childTnLst>
                                </p:cTn>
                              </p:par>
                              <p:par>
                                <p:cTn id="67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0246 L -0.0092 -0.21575 " pathEditMode="relative" rAng="0" ptsTypes="AA">
                                      <p:cBhvr>
                                        <p:cTn id="678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-10926"/>
                                    </p:animMotion>
                                  </p:childTnLst>
                                </p:cTn>
                              </p:par>
                              <p:par>
                                <p:cTn id="67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278 L -0.01042 -0.21729 " pathEditMode="relative" rAng="0" ptsTypes="AA">
                                      <p:cBhvr>
                                        <p:cTn id="680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-11019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0556 L -0.01441 -0.20926 " pathEditMode="relative" rAng="0" ptsTypes="AA">
                                      <p:cBhvr>
                                        <p:cTn id="68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10741"/>
                                    </p:animMotion>
                                  </p:childTnLst>
                                </p:cTn>
                              </p:par>
                              <p:par>
                                <p:cTn id="683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62 L -0.01909 -0.21976 " pathEditMode="relative" rAng="0" ptsTypes="AA">
                                      <p:cBhvr>
                                        <p:cTn id="684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-10957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2379 -0.22438 " pathEditMode="relative" rAng="0" ptsTypes="AA">
                                      <p:cBhvr>
                                        <p:cTn id="686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1235"/>
                                    </p:animMotion>
                                  </p:childTnLst>
                                </p:cTn>
                              </p:par>
                              <p:par>
                                <p:cTn id="68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9.87654E-7 L -0.02865 -0.21111 " pathEditMode="relative" rAng="0" ptsTypes="AA">
                                      <p:cBhvr>
                                        <p:cTn id="688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" y="-10556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23457E-6 L -0.03854 -0.22222 " pathEditMode="relative" rAng="0" ptsTypes="AA">
                                      <p:cBhvr>
                                        <p:cTn id="690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-11111"/>
                                    </p:animMotion>
                                  </p:childTnLst>
                                </p:cTn>
                              </p:par>
                              <p:par>
                                <p:cTn id="69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46914E-6 L -0.04375 -0.23334 " pathEditMode="relative" rAng="0" ptsTypes="AA">
                                      <p:cBhvr>
                                        <p:cTn id="692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3" fill="hold">
                            <p:stCondLst>
                              <p:cond delay="2000"/>
                            </p:stCondLst>
                            <p:childTnLst>
                              <p:par>
                                <p:cTn id="694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95062E-6 L -0.01892 -0.00463 " pathEditMode="relative" rAng="0" ptsTypes="AA">
                                      <p:cBhvr>
                                        <p:cTn id="69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00"/>
                            </p:stCondLst>
                            <p:childTnLst>
                              <p:par>
                                <p:cTn id="69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3.20988E-6 L -0.00937 -0.00895 " pathEditMode="relative" rAng="0" ptsTypes="AA">
                                      <p:cBhvr>
                                        <p:cTn id="69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-0.00781 0.00926 " pathEditMode="relative" rAng="0" ptsTypes="AA">
                                      <p:cBhvr>
                                        <p:cTn id="70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2" fill="hold">
                            <p:stCondLst>
                              <p:cond delay="3500"/>
                            </p:stCondLst>
                            <p:childTnLst>
                              <p:par>
                                <p:cTn id="70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1.60494E-6 L -0.01128 -0.01945 " pathEditMode="relative" rAng="0" ptsTypes="AA">
                                      <p:cBhvr>
                                        <p:cTn id="70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-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4000"/>
                            </p:stCondLst>
                            <p:childTnLst>
                              <p:par>
                                <p:cTn id="70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61 L -0.01285 -0.00772 " pathEditMode="relative" rAng="0" ptsTypes="AA">
                                      <p:cBhvr>
                                        <p:cTn id="70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4500"/>
                            </p:stCondLst>
                            <p:childTnLst>
                              <p:par>
                                <p:cTn id="70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154 L -0.01076 -0.00679 " pathEditMode="relative" rAng="0" ptsTypes="AA">
                                      <p:cBhvr>
                                        <p:cTn id="71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5000"/>
                            </p:stCondLst>
                            <p:childTnLst>
                              <p:par>
                                <p:cTn id="7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01441 0.00896 " pathEditMode="relative" rAng="0" ptsTypes="AA">
                                      <p:cBhvr>
                                        <p:cTn id="71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4" fill="hold">
                            <p:stCondLst>
                              <p:cond delay="5500"/>
                            </p:stCondLst>
                            <p:childTnLst>
                              <p:par>
                                <p:cTn id="7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92 L -0.01389 -0.00401 " pathEditMode="relative" rAng="0" ptsTypes="AA">
                                      <p:cBhvr>
                                        <p:cTn id="7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7" fill="hold">
                            <p:stCondLst>
                              <p:cond delay="6000"/>
                            </p:stCondLst>
                            <p:childTnLst>
                              <p:par>
                                <p:cTn id="7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093 L -0.01389 -0.0034 " pathEditMode="relative" rAng="0" ptsTypes="AA">
                                      <p:cBhvr>
                                        <p:cTn id="7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22" presetClass="entr" presetSubtype="1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3" presetID="22" presetClass="entr" presetSubtype="1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22" presetClass="entr" presetSubtype="1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9" presetID="22" presetClass="entr" presetSubtype="4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1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22" presetClass="entr" presetSubtype="4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22" presetClass="entr" presetSubtype="1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3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500"/>
                            </p:stCondLst>
                            <p:childTnLst>
                              <p:par>
                                <p:cTn id="768" presetID="22" presetClass="entr" presetSubtype="2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0" dur="5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72" presetID="22" presetClass="entr" presetSubtype="4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4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76" presetID="22" presetClass="entr" presetSubtype="4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2000"/>
                            </p:stCondLst>
                            <p:childTnLst>
                              <p:par>
                                <p:cTn id="780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2500"/>
                            </p:stCondLst>
                            <p:childTnLst>
                              <p:par>
                                <p:cTn id="784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8" grpId="0" animBg="1"/>
      <p:bldP spid="218" grpId="1" animBg="1"/>
      <p:bldP spid="217" grpId="0" animBg="1"/>
      <p:bldP spid="217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1" grpId="2" animBg="1"/>
      <p:bldP spid="222" grpId="0" animBg="1"/>
      <p:bldP spid="222" grpId="1" animBg="1"/>
      <p:bldP spid="222" grpId="2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5" grpId="0" animBg="1"/>
      <p:bldP spid="225" grpId="1" animBg="1"/>
      <p:bldP spid="225" grpId="2" animBg="1"/>
      <p:bldP spid="226" grpId="0" animBg="1"/>
      <p:bldP spid="226" grpId="1" animBg="1"/>
      <p:bldP spid="226" grpId="2" animBg="1"/>
      <p:bldP spid="227" grpId="0" animBg="1"/>
      <p:bldP spid="228" grpId="0" animBg="1"/>
      <p:bldP spid="246" grpId="0"/>
      <p:bldP spid="247" grpId="0"/>
      <p:bldP spid="247" grpId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53" grpId="0"/>
      <p:bldP spid="254" grpId="0"/>
      <p:bldP spid="265" grpId="0"/>
      <p:bldP spid="5148" grpId="0" animBg="1"/>
      <p:bldP spid="5149" grpId="0" animBg="1"/>
      <p:bldP spid="283" grpId="0" animBg="1"/>
      <p:bldP spid="284" grpId="0" animBg="1"/>
      <p:bldP spid="285" grpId="0" animBg="1"/>
      <p:bldP spid="286" grpId="0"/>
      <p:bldP spid="28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51203" y="1200150"/>
            <a:ext cx="3851875" cy="3594100"/>
            <a:chOff x="551203" y="1200150"/>
            <a:chExt cx="3851875" cy="3594100"/>
          </a:xfrm>
        </p:grpSpPr>
        <p:sp>
          <p:nvSpPr>
            <p:cNvPr id="15" name="Rectangle 14"/>
            <p:cNvSpPr/>
            <p:nvPr/>
          </p:nvSpPr>
          <p:spPr>
            <a:xfrm>
              <a:off x="567793" y="1200150"/>
              <a:ext cx="3835285" cy="35941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51203" y="1293008"/>
              <a:ext cx="3851875" cy="3501242"/>
              <a:chOff x="519104" y="658307"/>
              <a:chExt cx="4744836" cy="4312917"/>
            </a:xfrm>
          </p:grpSpPr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3" r="6933"/>
              <a:stretch/>
            </p:blipFill>
            <p:spPr bwMode="auto">
              <a:xfrm>
                <a:off x="519104" y="658307"/>
                <a:ext cx="4744836" cy="3566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29" t="74817" r="26495" b="14844"/>
              <a:stretch/>
            </p:blipFill>
            <p:spPr bwMode="auto">
              <a:xfrm>
                <a:off x="539540" y="4008120"/>
                <a:ext cx="4724400" cy="963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9" name="Rectangle 8"/>
          <p:cNvSpPr/>
          <p:nvPr/>
        </p:nvSpPr>
        <p:spPr>
          <a:xfrm>
            <a:off x="571343" y="553819"/>
            <a:ext cx="6896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 w="1905"/>
              </a:rPr>
              <a:t>Food manufactured in the cells of the leaves is transported to each cell of the </a:t>
            </a:r>
            <a:r>
              <a:rPr lang="en-US" dirty="0" smtClean="0">
                <a:ln w="1905"/>
              </a:rPr>
              <a:t>plant.</a:t>
            </a:r>
            <a:endParaRPr lang="en-US" dirty="0">
              <a:ln w="1905"/>
            </a:endParaRPr>
          </a:p>
        </p:txBody>
      </p:sp>
      <p:pic>
        <p:nvPicPr>
          <p:cNvPr id="4099" name="Picture 3" descr="\\192.168.1.18\mt_school\2014_15\01 STATE_BOARD_MH\ENGLISH_MED\TAT_2014 - 15\10th std\Biology\Chapter 10\Images\11970964301318139608johnny_automatic_bi-serrate_leaf.svg.h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93491">
            <a:off x="1502216" y="2064342"/>
            <a:ext cx="399604" cy="24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\\192.168.1.18\mt_school\2014_15\01 STATE_BOARD_MH\ENGLISH_MED\TAT_2014 - 15\10th std\Biology\Chapter 10\Images\11970964301318139608johnny_automatic_bi-serrate_leaf.svg.h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3155319" y="2296825"/>
            <a:ext cx="399604" cy="24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\\192.168.1.18\mt_school\2014_15\01 STATE_BOARD_MH\ENGLISH_MED\TAT_2014 - 15\10th std\Biology\Chapter 10\Images\11970964301318139608johnny_automatic_bi-serrate_leaf.svg.h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99647" y="1621276"/>
            <a:ext cx="399602" cy="24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\\192.168.1.18\mt_school\2014_15\01 STATE_BOARD_MH\ENGLISH_MED\TAT_2014 - 15\10th std\Biology\Chapter 10\Images\naerFr0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8"/>
          <a:stretch/>
        </p:blipFill>
        <p:spPr bwMode="auto">
          <a:xfrm>
            <a:off x="1935146" y="2134813"/>
            <a:ext cx="296232" cy="2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\\192.168.1.18\mt_school\2014_15\01 STATE_BOARD_MH\ENGLISH_MED\TAT_2014 - 15\10th std\Biology\Chapter 10\Images\naerFr0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8"/>
          <a:stretch/>
        </p:blipFill>
        <p:spPr bwMode="auto">
          <a:xfrm>
            <a:off x="3027384" y="2621029"/>
            <a:ext cx="296232" cy="2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\\192.168.1.18\mt_school\2014_15\01 STATE_BOARD_MH\ENGLISH_MED\TAT_2014 - 15\10th std\Biology\Chapter 10\Images\naerFr0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8"/>
          <a:stretch/>
        </p:blipFill>
        <p:spPr bwMode="auto">
          <a:xfrm>
            <a:off x="2545729" y="1827391"/>
            <a:ext cx="296232" cy="22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567793" y="553819"/>
            <a:ext cx="690161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atin typeface="+mj-lt"/>
                <a:cs typeface="Arabic Typesetting" pitchFamily="66" charset="-78"/>
              </a:rPr>
              <a:t>Besides amino acids, excess food is stored in storage organs</a:t>
            </a:r>
            <a:endParaRPr lang="en-US" dirty="0">
              <a:latin typeface="+mj-lt"/>
              <a:cs typeface="Arabic Typesetting" pitchFamily="66" charset="-7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132923" y="4033992"/>
            <a:ext cx="629753" cy="307777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  <a:alpha val="50000"/>
                </a:schemeClr>
              </a:gs>
              <a:gs pos="35000">
                <a:schemeClr val="accent4">
                  <a:tint val="37000"/>
                  <a:satMod val="300000"/>
                  <a:alpha val="60000"/>
                </a:schemeClr>
              </a:gs>
              <a:gs pos="100000">
                <a:schemeClr val="accent4">
                  <a:tint val="15000"/>
                  <a:satMod val="350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+mj-lt"/>
                <a:cs typeface="Arabic Typesetting" pitchFamily="66" charset="-78"/>
              </a:rPr>
              <a:t>Roots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401577" y="2581030"/>
            <a:ext cx="617558" cy="307777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  <a:alpha val="50000"/>
                </a:schemeClr>
              </a:gs>
              <a:gs pos="35000">
                <a:schemeClr val="accent4">
                  <a:tint val="37000"/>
                  <a:satMod val="300000"/>
                  <a:alpha val="60000"/>
                </a:schemeClr>
              </a:gs>
              <a:gs pos="100000">
                <a:schemeClr val="accent4">
                  <a:tint val="15000"/>
                  <a:satMod val="350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+mj-lt"/>
                <a:cs typeface="Arabic Typesetting" pitchFamily="66" charset="-78"/>
              </a:rPr>
              <a:t>Seeds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53793" y="1781505"/>
            <a:ext cx="629752" cy="307777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  <a:alpha val="50000"/>
                </a:schemeClr>
              </a:gs>
              <a:gs pos="35000">
                <a:schemeClr val="accent4">
                  <a:tint val="37000"/>
                  <a:satMod val="300000"/>
                  <a:alpha val="60000"/>
                </a:schemeClr>
              </a:gs>
              <a:gs pos="100000">
                <a:schemeClr val="accent4">
                  <a:tint val="15000"/>
                  <a:satMod val="350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+mj-lt"/>
                <a:cs typeface="Arabic Typesetting" pitchFamily="66" charset="-78"/>
              </a:rPr>
              <a:t>Fruits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812112" y="3486150"/>
            <a:ext cx="566776" cy="307777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  <a:alpha val="50000"/>
                </a:schemeClr>
              </a:gs>
              <a:gs pos="35000">
                <a:schemeClr val="accent4">
                  <a:tint val="37000"/>
                  <a:satMod val="300000"/>
                  <a:alpha val="60000"/>
                </a:schemeClr>
              </a:gs>
              <a:gs pos="100000">
                <a:schemeClr val="accent4">
                  <a:tint val="15000"/>
                  <a:satMod val="350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2060"/>
                </a:solidFill>
                <a:latin typeface="+mj-lt"/>
                <a:cs typeface="Arabic Typesetting" pitchFamily="66" charset="-78"/>
              </a:rPr>
              <a:t>Stem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83512" y="1581150"/>
            <a:ext cx="566777" cy="307777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  <a:alpha val="50000"/>
                </a:schemeClr>
              </a:gs>
              <a:gs pos="35000">
                <a:schemeClr val="accent4">
                  <a:tint val="37000"/>
                  <a:satMod val="300000"/>
                  <a:alpha val="60000"/>
                </a:schemeClr>
              </a:gs>
              <a:gs pos="100000">
                <a:schemeClr val="accent4">
                  <a:tint val="15000"/>
                  <a:satMod val="350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ln w="1905"/>
                <a:solidFill>
                  <a:srgbClr val="002060"/>
                </a:solidFill>
                <a:latin typeface="+mj-lt"/>
              </a:rPr>
              <a:t>Food</a:t>
            </a:r>
            <a:endParaRPr lang="en-US" sz="1400" b="1" dirty="0">
              <a:ln w="1905"/>
              <a:solidFill>
                <a:srgbClr val="002060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27656" y="256774"/>
            <a:ext cx="275084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translocation</a:t>
            </a:r>
          </a:p>
        </p:txBody>
      </p:sp>
      <p:pic>
        <p:nvPicPr>
          <p:cNvPr id="37" name="Picture 7" descr="C:\Users\KSHITIJ\Desktop\shweta ppt\structure_phloem.gif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279" r="27279"/>
          <a:stretch/>
        </p:blipFill>
        <p:spPr bwMode="auto">
          <a:xfrm>
            <a:off x="4333875" y="2101801"/>
            <a:ext cx="1258458" cy="1902006"/>
          </a:xfrm>
          <a:prstGeom prst="rect">
            <a:avLst/>
          </a:prstGeom>
          <a:noFill/>
        </p:spPr>
      </p:pic>
      <p:grpSp>
        <p:nvGrpSpPr>
          <p:cNvPr id="45" name="Group 44"/>
          <p:cNvGrpSpPr/>
          <p:nvPr/>
        </p:nvGrpSpPr>
        <p:grpSpPr>
          <a:xfrm>
            <a:off x="2286000" y="1613356"/>
            <a:ext cx="231154" cy="215444"/>
            <a:chOff x="4973845" y="2714626"/>
            <a:chExt cx="231154" cy="215444"/>
          </a:xfrm>
        </p:grpSpPr>
        <p:sp>
          <p:nvSpPr>
            <p:cNvPr id="46" name="Oval 45"/>
            <p:cNvSpPr/>
            <p:nvPr/>
          </p:nvSpPr>
          <p:spPr>
            <a:xfrm>
              <a:off x="5022952" y="2757708"/>
              <a:ext cx="132938" cy="1329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4973845" y="2714626"/>
              <a:ext cx="23115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800" dirty="0" smtClean="0">
                  <a:solidFill>
                    <a:schemeClr val="bg1"/>
                  </a:solidFill>
                  <a:latin typeface="+mj-lt"/>
                </a:rPr>
                <a:t>S</a:t>
              </a:r>
              <a:endParaRPr kumimoji="1" lang="en-IN" sz="8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4382431" y="4455696"/>
            <a:ext cx="117180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  <a:cs typeface="Arabic Typesetting" pitchFamily="66" charset="-78"/>
              </a:rPr>
              <a:t>Phloem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591797" y="2061556"/>
            <a:ext cx="231154" cy="215444"/>
            <a:chOff x="4973845" y="2714626"/>
            <a:chExt cx="231154" cy="215444"/>
          </a:xfrm>
        </p:grpSpPr>
        <p:sp>
          <p:nvSpPr>
            <p:cNvPr id="50" name="Oval 49"/>
            <p:cNvSpPr/>
            <p:nvPr/>
          </p:nvSpPr>
          <p:spPr>
            <a:xfrm>
              <a:off x="5022952" y="2757708"/>
              <a:ext cx="132938" cy="1329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TextBox 50"/>
            <p:cNvSpPr txBox="1"/>
            <p:nvPr/>
          </p:nvSpPr>
          <p:spPr bwMode="auto">
            <a:xfrm>
              <a:off x="4973845" y="2714626"/>
              <a:ext cx="23115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800" dirty="0" smtClean="0">
                  <a:solidFill>
                    <a:schemeClr val="bg1"/>
                  </a:solidFill>
                  <a:latin typeface="+mj-lt"/>
                </a:rPr>
                <a:t>S</a:t>
              </a:r>
              <a:endParaRPr kumimoji="1" lang="en-IN" sz="8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4102" name="Picture 6" descr="\\192.168.1.18\mt_school\2014_15\01 STATE_BOARD_MH\ENGLISH_MED\TAT_2014 - 15\10th std\Biology\Chapter 10\Images\2470576-347020-vector-illustration-of-red-apple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684" b="97895" l="1875" r="254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3" t="74659" r="74840" b="2038"/>
          <a:stretch/>
        </p:blipFill>
        <p:spPr bwMode="auto">
          <a:xfrm>
            <a:off x="3047572" y="2618523"/>
            <a:ext cx="262260" cy="26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\\192.168.1.18\mt_school\2014_15\01 STATE_BOARD_MH\ENGLISH_MED\TAT_2014 - 15\10th std\Biology\Chapter 10\Images\11970964301318139608johnny_automatic_bi-serrate_leaf.svg.h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93491">
            <a:off x="1274444" y="2538532"/>
            <a:ext cx="399604" cy="24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1364025" y="2535746"/>
            <a:ext cx="231154" cy="215444"/>
            <a:chOff x="4973845" y="2714626"/>
            <a:chExt cx="231154" cy="215444"/>
          </a:xfrm>
        </p:grpSpPr>
        <p:sp>
          <p:nvSpPr>
            <p:cNvPr id="58" name="Oval 57"/>
            <p:cNvSpPr/>
            <p:nvPr/>
          </p:nvSpPr>
          <p:spPr>
            <a:xfrm>
              <a:off x="5022952" y="2757708"/>
              <a:ext cx="132938" cy="1329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TextBox 58"/>
            <p:cNvSpPr txBox="1"/>
            <p:nvPr/>
          </p:nvSpPr>
          <p:spPr bwMode="auto">
            <a:xfrm>
              <a:off x="4973845" y="2714626"/>
              <a:ext cx="23115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800" dirty="0" smtClean="0">
                  <a:solidFill>
                    <a:schemeClr val="bg1"/>
                  </a:solidFill>
                  <a:latin typeface="+mj-lt"/>
                </a:rPr>
                <a:t>S</a:t>
              </a:r>
              <a:endParaRPr kumimoji="1" lang="en-IN" sz="8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260725" y="2308681"/>
            <a:ext cx="231154" cy="215444"/>
            <a:chOff x="4973845" y="2714626"/>
            <a:chExt cx="231154" cy="215444"/>
          </a:xfrm>
        </p:grpSpPr>
        <p:sp>
          <p:nvSpPr>
            <p:cNvPr id="53" name="Oval 52"/>
            <p:cNvSpPr/>
            <p:nvPr/>
          </p:nvSpPr>
          <p:spPr>
            <a:xfrm>
              <a:off x="5022952" y="2757708"/>
              <a:ext cx="132938" cy="13293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TextBox 53"/>
            <p:cNvSpPr txBox="1"/>
            <p:nvPr/>
          </p:nvSpPr>
          <p:spPr bwMode="auto">
            <a:xfrm>
              <a:off x="4973845" y="2714626"/>
              <a:ext cx="23115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sz="800" dirty="0" smtClean="0">
                  <a:solidFill>
                    <a:schemeClr val="bg1"/>
                  </a:solidFill>
                  <a:latin typeface="+mj-lt"/>
                </a:rPr>
                <a:t>S</a:t>
              </a:r>
              <a:endParaRPr kumimoji="1" lang="en-IN" sz="80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6" name="Right Arrow 65"/>
          <p:cNvSpPr/>
          <p:nvPr/>
        </p:nvSpPr>
        <p:spPr>
          <a:xfrm rot="16200000">
            <a:off x="4380135" y="1897170"/>
            <a:ext cx="458376" cy="2270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16200000">
            <a:off x="4824635" y="1890820"/>
            <a:ext cx="458376" cy="2270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5400000">
            <a:off x="4557935" y="3950669"/>
            <a:ext cx="458376" cy="2270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 rot="5400000">
            <a:off x="5002435" y="3944319"/>
            <a:ext cx="458376" cy="2270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62000" y="301913"/>
            <a:ext cx="2519107" cy="3648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This process is known as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71342" y="560206"/>
            <a:ext cx="689625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This is done by phloem in both upward and downward direction.</a:t>
            </a:r>
          </a:p>
        </p:txBody>
      </p:sp>
    </p:spTree>
    <p:extLst>
      <p:ext uri="{BB962C8B-B14F-4D97-AF65-F5344CB8AC3E}">
        <p14:creationId xmlns:p14="http://schemas.microsoft.com/office/powerpoint/2010/main" val="15364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09877E-6 L 0.03473 0.04506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08642E-6 L -0.02187 0.06081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3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93827E-6 C 0.01111 0.0068 0.03334 0.07223 0.04775 0.11081 C 0.06354 0.1497 0.08802 0.20433 0.09462 0.23396 C 0.10122 0.26359 0.0908 0.27531 0.08733 0.28951 " pathEditMode="relative" rAng="0" ptsTypes="faaf">
                                      <p:cBhvr>
                                        <p:cTn id="1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1447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C 0.01163 0.00926 0.04947 0.02839 0.07048 0.05648 C 0.09132 0.08889 0.12465 0.14969 0.12517 0.19352 C 0.12638 0.24012 0.09184 0.29167 0.07413 0.32037 " pathEditMode="relative" rAng="0" ptsTypes="faff">
                                      <p:cBhvr>
                                        <p:cTn id="11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1601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07407E-6 L 0.00035 -0.11759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5895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0.04228 C 0.07049 0.05185 0.18073 0.00679 0.2165 0.02716 C 0.25226 0.04753 0.24254 0.14228 0.24775 0.16543 " pathEditMode="relative" rAng="0" ptsTypes="faa">
                                      <p:cBhvr>
                                        <p:cTn id="22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20" y="4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19" grpId="0" animBg="1"/>
      <p:bldP spid="19" grpId="2" animBg="1"/>
      <p:bldP spid="19" grpId="3" animBg="1"/>
      <p:bldP spid="36" grpId="0"/>
      <p:bldP spid="48" grpId="0"/>
      <p:bldP spid="48" grpId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547110" y="291435"/>
            <a:ext cx="4886840" cy="4514655"/>
            <a:chOff x="551203" y="1200150"/>
            <a:chExt cx="3851875" cy="3594100"/>
          </a:xfrm>
        </p:grpSpPr>
        <p:sp>
          <p:nvSpPr>
            <p:cNvPr id="55" name="Rectangle 54"/>
            <p:cNvSpPr/>
            <p:nvPr/>
          </p:nvSpPr>
          <p:spPr>
            <a:xfrm>
              <a:off x="567793" y="1200150"/>
              <a:ext cx="3835285" cy="35941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51203" y="1293008"/>
              <a:ext cx="3851875" cy="3501242"/>
              <a:chOff x="519104" y="658307"/>
              <a:chExt cx="4744836" cy="4312917"/>
            </a:xfrm>
          </p:grpSpPr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3" r="6933"/>
              <a:stretch/>
            </p:blipFill>
            <p:spPr bwMode="auto">
              <a:xfrm>
                <a:off x="519104" y="658307"/>
                <a:ext cx="4744836" cy="3566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57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29" t="74817" r="26495" b="14844"/>
              <a:stretch/>
            </p:blipFill>
            <p:spPr bwMode="auto">
              <a:xfrm>
                <a:off x="539540" y="4008120"/>
                <a:ext cx="4724400" cy="963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147" name="Picture 3" descr="\\192.168.1.18\mt_school\2014_15\01 STATE_BOARD_MH\ENGLISH_MED\TAT_2014 - 15\10th std\Biology\Chapter 10\Images\123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39" y="1091940"/>
            <a:ext cx="2734339" cy="369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1599473" y="4555651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725679" y="4410394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/>
          <p:cNvSpPr/>
          <p:nvPr/>
        </p:nvSpPr>
        <p:spPr>
          <a:xfrm>
            <a:off x="1578042" y="4284188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/>
          <p:cNvSpPr/>
          <p:nvPr/>
        </p:nvSpPr>
        <p:spPr>
          <a:xfrm>
            <a:off x="1704248" y="4138931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1587567" y="3962719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1713773" y="3817462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1587567" y="3724594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1713773" y="3579337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1587567" y="3429319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713773" y="3284062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/>
          <p:cNvSpPr/>
          <p:nvPr/>
        </p:nvSpPr>
        <p:spPr>
          <a:xfrm>
            <a:off x="1587567" y="3215006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1713773" y="3069749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1587567" y="2976881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1713773" y="2831624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1587567" y="2681606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1713773" y="2536349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/>
          <p:cNvSpPr/>
          <p:nvPr/>
        </p:nvSpPr>
        <p:spPr>
          <a:xfrm>
            <a:off x="1587567" y="2448244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1713773" y="2302987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/>
          <p:cNvSpPr/>
          <p:nvPr/>
        </p:nvSpPr>
        <p:spPr>
          <a:xfrm>
            <a:off x="1587567" y="2210119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/>
          <p:cNvSpPr/>
          <p:nvPr/>
        </p:nvSpPr>
        <p:spPr>
          <a:xfrm>
            <a:off x="1713773" y="2064862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1587567" y="1914844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1713773" y="1769587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>
            <a:off x="1587567" y="1650525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1713773" y="1505268"/>
            <a:ext cx="74874" cy="75075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3298359" y="2130843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3148340" y="2192887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3405515" y="2237912"/>
            <a:ext cx="74874" cy="7315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Oval 38"/>
          <p:cNvSpPr/>
          <p:nvPr/>
        </p:nvSpPr>
        <p:spPr>
          <a:xfrm>
            <a:off x="3243590" y="2285194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3086427" y="2320131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3373233" y="2366501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/>
          <p:cNvSpPr/>
          <p:nvPr/>
        </p:nvSpPr>
        <p:spPr>
          <a:xfrm>
            <a:off x="3192257" y="2410706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/>
          <p:cNvSpPr/>
          <p:nvPr/>
        </p:nvSpPr>
        <p:spPr>
          <a:xfrm>
            <a:off x="3068704" y="2485563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/>
          <p:cNvSpPr/>
          <p:nvPr/>
        </p:nvSpPr>
        <p:spPr>
          <a:xfrm>
            <a:off x="3298359" y="2473657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/>
        </p:nvSpPr>
        <p:spPr>
          <a:xfrm>
            <a:off x="1314778" y="972106"/>
            <a:ext cx="78137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1905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Xylem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03955" y="974354"/>
            <a:ext cx="9454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1905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Phloem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551035" y="2141208"/>
            <a:ext cx="94546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1905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Leaf cell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551035" y="4274808"/>
            <a:ext cx="104001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1905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Root cell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991178" y="2617788"/>
            <a:ext cx="104001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1905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Sucrose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09600" y="3086656"/>
            <a:ext cx="78137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dirty="0" smtClean="0">
                <a:ln w="1905"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+mj-lt"/>
              </a:rPr>
              <a:t>Water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34511" y="285750"/>
            <a:ext cx="697564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Food material like sucrose, is </a:t>
            </a:r>
            <a:r>
              <a:rPr lang="en-US" dirty="0" err="1" smtClean="0">
                <a:ln w="1905"/>
                <a:latin typeface="+mj-lt"/>
              </a:rPr>
              <a:t>tranferred</a:t>
            </a:r>
            <a:r>
              <a:rPr lang="en-US" dirty="0" smtClean="0">
                <a:ln w="1905"/>
                <a:latin typeface="+mj-lt"/>
              </a:rPr>
              <a:t> to phloem.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34511" y="602218"/>
            <a:ext cx="551592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This requires energy in the form of ATP.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874308" y="971550"/>
            <a:ext cx="4812492" cy="657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n w="1905"/>
                <a:latin typeface="+mj-lt"/>
              </a:rPr>
              <a:t>This results in movement of water into the cells due to osmosis. 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874307" y="1631475"/>
            <a:ext cx="4812492" cy="657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dirty="0" smtClean="0">
                <a:latin typeface="+mj-lt"/>
              </a:rPr>
              <a:t>This results in increase in pressure in the cells.</a:t>
            </a:r>
          </a:p>
        </p:txBody>
      </p:sp>
      <p:sp>
        <p:nvSpPr>
          <p:cNvPr id="68" name="TextBox 67"/>
          <p:cNvSpPr txBox="1"/>
          <p:nvPr/>
        </p:nvSpPr>
        <p:spPr bwMode="auto">
          <a:xfrm>
            <a:off x="534511" y="285750"/>
            <a:ext cx="697564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dirty="0" smtClean="0">
                <a:latin typeface="+mj-lt"/>
              </a:rPr>
              <a:t>This pressure moves the food materials to the adjacent cells with low pressure. </a:t>
            </a:r>
          </a:p>
        </p:txBody>
      </p:sp>
      <p:sp>
        <p:nvSpPr>
          <p:cNvPr id="69" name="TextBox 68"/>
          <p:cNvSpPr txBox="1"/>
          <p:nvPr/>
        </p:nvSpPr>
        <p:spPr bwMode="auto">
          <a:xfrm>
            <a:off x="3874307" y="1031309"/>
            <a:ext cx="48124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dirty="0" smtClean="0">
                <a:latin typeface="+mj-lt"/>
              </a:rPr>
              <a:t>This allows the phloem to move materials according to the plant’s needs.</a:t>
            </a:r>
          </a:p>
        </p:txBody>
      </p:sp>
      <p:sp>
        <p:nvSpPr>
          <p:cNvPr id="70" name="TextBox 69"/>
          <p:cNvSpPr txBox="1"/>
          <p:nvPr/>
        </p:nvSpPr>
        <p:spPr bwMode="auto">
          <a:xfrm>
            <a:off x="3874307" y="1037377"/>
            <a:ext cx="481249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dirty="0" smtClean="0">
                <a:latin typeface="+mj-lt"/>
              </a:rPr>
              <a:t>In the flowering season, sugar stored in the roots or stem is </a:t>
            </a:r>
            <a:r>
              <a:rPr kumimoji="1" lang="en-US" dirty="0" err="1" smtClean="0">
                <a:latin typeface="+mj-lt"/>
              </a:rPr>
              <a:t>translocated</a:t>
            </a:r>
            <a:r>
              <a:rPr kumimoji="1" lang="en-US" dirty="0" smtClean="0">
                <a:latin typeface="+mj-lt"/>
              </a:rPr>
              <a:t> to the buds for growing them into flowers.</a:t>
            </a:r>
          </a:p>
        </p:txBody>
      </p:sp>
      <p:pic>
        <p:nvPicPr>
          <p:cNvPr id="71" name="Picture 2" descr="C:\Documents and Settings\Administrator\Desktop\adulteratiom\165px-ATP_symbol.svg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1924378" y="1216784"/>
            <a:ext cx="415128" cy="3220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Right Arrow 72"/>
          <p:cNvSpPr/>
          <p:nvPr/>
        </p:nvSpPr>
        <p:spPr>
          <a:xfrm rot="16200000">
            <a:off x="3027913" y="1647208"/>
            <a:ext cx="458376" cy="2270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 descr="\\192.168.1.18\mt_school\2014_15\01 STATE_BOARD_MH\ENGLISH_MED\TAT_2014 - 15\10th std\Biology\Chapter 10\Images\02_roos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48" y="2334517"/>
            <a:ext cx="1047752" cy="15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/>
          <p:cNvSpPr/>
          <p:nvPr/>
        </p:nvSpPr>
        <p:spPr>
          <a:xfrm>
            <a:off x="4986809" y="3792075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/>
          <p:cNvSpPr/>
          <p:nvPr/>
        </p:nvSpPr>
        <p:spPr>
          <a:xfrm>
            <a:off x="5243984" y="3515850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Oval 77"/>
          <p:cNvSpPr/>
          <p:nvPr/>
        </p:nvSpPr>
        <p:spPr>
          <a:xfrm>
            <a:off x="4573326" y="3484894"/>
            <a:ext cx="74874" cy="75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94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1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0035 -0.03086 " pathEditMode="relative" rAng="0" ptsTypes="AA">
                                      <p:cBhvr>
                                        <p:cTn id="2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06319 0.00062 " pathEditMode="relative" rAng="0" ptsTypes="AA">
                                      <p:cBhvr>
                                        <p:cTn id="2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31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06319 0.00062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31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3.7037E-6 L -0.06996 0.00062 " pathEditMode="relative" rAng="0" ptsTypes="AA">
                                      <p:cBhvr>
                                        <p:cTn id="2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31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06319 0.00062 " pathEditMode="relative" rAng="0" ptsTypes="AA">
                                      <p:cBhvr>
                                        <p:cTn id="27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31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06319 0.00062 " pathEditMode="relative" rAng="0" ptsTypes="AA">
                                      <p:cBhvr>
                                        <p:cTn id="2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31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3.7037E-6 L -0.06997 -0.0003 " pathEditMode="relative" rAng="0" ptsTypes="AA">
                                      <p:cBhvr>
                                        <p:cTn id="277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-31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06319 0.00062 " pathEditMode="relative" rAng="0" ptsTypes="AA">
                                      <p:cBhvr>
                                        <p:cTn id="2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31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06319 0.00062 " pathEditMode="relative" rAng="0" ptsTypes="AA">
                                      <p:cBhvr>
                                        <p:cTn id="2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31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42" presetClass="path" presetSubtype="0" repeatCount="3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06319 0.00062 " pathEditMode="relative" rAng="0" ptsTypes="AA">
                                      <p:cBhvr>
                                        <p:cTn id="28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95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6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37" presetClass="path" presetSubtype="0" repeatCount="300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97531E-6 C 0.00764 -0.00247 0.02327 0.00926 0.04115 0.01451 C 0.05903 0.01976 0.09358 0.02778 0.10729 0.03117 " pathEditMode="relative" rAng="0" ptsTypes="faf">
                                      <p:cBhvr>
                                        <p:cTn id="3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420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37" presetClass="path" presetSubtype="0" repeatCount="300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9.87654E-7 C 0.01129 -0.00185 0.03872 0.00432 0.0566 0.01111 C 0.07448 0.0179 0.09705 0.03488 0.10764 0.04105 " pathEditMode="relative" rAng="0" ptsTypes="faf">
                                      <p:cBhvr>
                                        <p:cTn id="3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2" y="1944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37" presetClass="path" presetSubtype="0" repeatCount="300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5679E-6 C 0.01111 -0.00864 0.03177 0.03828 0.04636 0.05433 C 0.06094 0.07037 0.07848 0.08797 0.08698 0.09692 " pathEditMode="relative" rAng="0" ptsTypes="faf">
                                      <p:cBhvr>
                                        <p:cTn id="3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0" y="4414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37" presetClass="path" presetSubtype="0" repeatCount="300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58025E-6 C 0.01025 -0.00494 0.04115 0.0821 0.05886 0.1071 C 0.07657 0.1321 0.09688 0.14074 0.10678 0.14969 " pathEditMode="relative" rAng="0" ptsTypes="faf">
                                      <p:cBhvr>
                                        <p:cTn id="3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0" y="7222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37" presetClass="path" presetSubtype="0" repeatCount="300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35802E-6 C 0.01233 -0.00216 0.03889 0.07006 0.05799 0.10371 C 0.07709 0.13735 0.1033 0.1821 0.11511 0.20278 " pathEditMode="relative" rAng="0" ptsTypes="faf">
                                      <p:cBhvr>
                                        <p:cTn id="3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7" y="10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3087 L 0.00035 -0.28087 " pathEditMode="relative" rAng="0" ptsTypes="AA">
                                      <p:cBhvr>
                                        <p:cTn id="3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37 -0.00247 L -0.01337 -0.25247 " pathEditMode="relative" rAng="0" ptsTypes="AA">
                                      <p:cBhvr>
                                        <p:cTn id="3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02191 L 0.00278 -0.22809 " pathEditMode="relative" rAng="0" ptsTypes="AA">
                                      <p:cBhvr>
                                        <p:cTn id="3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2192 L 0.0026 -0.22808 " pathEditMode="relative" rAng="0" ptsTypes="AA">
                                      <p:cBhvr>
                                        <p:cTn id="3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48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8457 L 0.00174 -0.16543 " pathEditMode="relative" rAng="0" ptsTypes="AA">
                                      <p:cBhvr>
                                        <p:cTn id="3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50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8426 L 0.00156 -0.16574 " pathEditMode="relative" rAng="0" ptsTypes="AA">
                                      <p:cBhvr>
                                        <p:cTn id="3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52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1543 L 0.00035 -0.23457 " pathEditMode="relative" rAng="0" ptsTypes="AA">
                                      <p:cBhvr>
                                        <p:cTn id="3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54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1544 L 0.00035 -0.23456 " pathEditMode="relative" rAng="0" ptsTypes="AA">
                                      <p:cBhvr>
                                        <p:cTn id="35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56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2655 L 0.00035 -0.22345 " pathEditMode="relative" rAng="0" ptsTypes="AA">
                                      <p:cBhvr>
                                        <p:cTn id="3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58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2654 L 0.00035 -0.22346 " pathEditMode="relative" rAng="0" ptsTypes="AA">
                                      <p:cBhvr>
                                        <p:cTn id="35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60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3 0.08642 L 0.01423 -0.16358 " pathEditMode="relative" rAng="0" ptsTypes="AA">
                                      <p:cBhvr>
                                        <p:cTn id="36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62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5 0.09629 L -0.01355 -0.15371 " pathEditMode="relative" rAng="0" ptsTypes="AA">
                                      <p:cBhvr>
                                        <p:cTn id="36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64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901 L 0.01424 -0.22099 " pathEditMode="relative" rAng="0" ptsTypes="AA">
                                      <p:cBhvr>
                                        <p:cTn id="36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1544 L 0.00035 -0.23456 " pathEditMode="relative" rAng="0" ptsTypes="AA">
                                      <p:cBhvr>
                                        <p:cTn id="36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2654 L 0.00035 -0.22346 " pathEditMode="relative" rAng="0" ptsTypes="AA">
                                      <p:cBhvr>
                                        <p:cTn id="36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2654 L 0.00035 -0.22346 " pathEditMode="relative" rAng="0" ptsTypes="AA">
                                      <p:cBhvr>
                                        <p:cTn id="37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-0.01358 L 0.01424 -0.18395 " pathEditMode="relative" rAng="0" ptsTypes="AA">
                                      <p:cBhvr>
                                        <p:cTn id="37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19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1451 L 0.00035 -0.15648 " pathEditMode="relative" rAng="0" ptsTypes="AA">
                                      <p:cBhvr>
                                        <p:cTn id="3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49"/>
                                    </p:animMotion>
                                  </p:childTnLst>
                                </p:cTn>
                              </p:par>
                              <p:par>
                                <p:cTn id="376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1543 L 0.00035 -0.12346 " pathEditMode="relative" rAng="0" ptsTypes="AA">
                                      <p:cBhvr>
                                        <p:cTn id="37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063 0.08303 L 0.11059 0.21976 " pathEditMode="relative" rAng="0" ptsTypes="AA">
                                      <p:cBhvr>
                                        <p:cTn id="38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6821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3 -2.96296E-6 L -0.06423 0.25 " pathEditMode="relative" rAng="0" ptsTypes="AA">
                                      <p:cBhvr>
                                        <p:cTn id="38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8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816 0.07161 L 0.10782 0.47037 " pathEditMode="relative" rAng="0" ptsTypes="AA">
                                      <p:cBhvr>
                                        <p:cTn id="38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9938"/>
                                    </p:animMotion>
                                  </p:childTnLst>
                                </p:cTn>
                              </p:par>
                              <p:par>
                                <p:cTn id="38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4 -1.7284E-6 L -0.06459 0.1642 " pathEditMode="relative" rAng="0" ptsTypes="AA">
                                      <p:cBhvr>
                                        <p:cTn id="38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8210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4 -1.85185E-6 L -0.06424 0.37408 " pathEditMode="relative" rAng="0" ptsTypes="AA">
                                      <p:cBhvr>
                                        <p:cTn id="38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04"/>
                                    </p:animMotion>
                                  </p:childTnLst>
                                </p:cTn>
                              </p:par>
                              <p:par>
                                <p:cTn id="39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677 0.13087 L 0.1033 0.48365 " pathEditMode="relative" rAng="0" ptsTypes="AA">
                                      <p:cBhvr>
                                        <p:cTn id="39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17623"/>
                                    </p:animMotion>
                                  </p:childTnLst>
                                </p:cTn>
                              </p:par>
                              <p:par>
                                <p:cTn id="39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4 -3.7037E-6 L -0.06424 0.14537 " pathEditMode="relative" rAng="0" ptsTypes="AA">
                                      <p:cBhvr>
                                        <p:cTn id="39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53"/>
                                    </p:animMotion>
                                  </p:childTnLst>
                                </p:cTn>
                              </p:par>
                              <p:par>
                                <p:cTn id="39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61 0.09197 L 0.10261 0.13611 " pathEditMode="relative" rAng="0" ptsTypes="AA">
                                      <p:cBhvr>
                                        <p:cTn id="39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91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4 -1.35802E-6 L -0.06424 0.39105 " pathEditMode="relative" rAng="0" ptsTypes="AA">
                                      <p:cBhvr>
                                        <p:cTn id="39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537"/>
                                    </p:animMotion>
                                  </p:childTnLst>
                                </p:cTn>
                              </p:par>
                              <p:par>
                                <p:cTn id="39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61 0.12624 L 0.09393 0.59383 " pathEditMode="relative" rAng="0" ptsTypes="AA">
                                      <p:cBhvr>
                                        <p:cTn id="39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23364"/>
                                    </p:animMotion>
                                  </p:childTnLst>
                                </p:cTn>
                              </p:par>
                              <p:par>
                                <p:cTn id="40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4 -4.69136E-6 L -0.06424 0.25 " pathEditMode="relative" rAng="0" ptsTypes="AA">
                                      <p:cBhvr>
                                        <p:cTn id="40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0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3 -0.02006 L -0.07639 0.04753 " pathEditMode="relative" rAng="0" ptsTypes="AA">
                                      <p:cBhvr>
                                        <p:cTn id="40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3364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4 -3.08642E-6 L -0.05782 0.27284 " pathEditMode="relative" rAng="0" ptsTypes="AA">
                                      <p:cBhvr>
                                        <p:cTn id="40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13642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4 4.32099E-6 L -0.06424 0.37376 " pathEditMode="relative" rAng="0" ptsTypes="AA">
                                      <p:cBhvr>
                                        <p:cTn id="40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3 0.25 L -0.06423 0.41297 " pathEditMode="relative" rAng="0" ptsTypes="AA">
                                      <p:cBhvr>
                                        <p:cTn id="41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48"/>
                                    </p:animMotion>
                                  </p:childTnLst>
                                </p:cTn>
                              </p:par>
                              <p:par>
                                <p:cTn id="412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59 0.21883 L 0.11059 0.46883 " pathEditMode="relative" rAng="0" ptsTypes="AA">
                                      <p:cBhvr>
                                        <p:cTn id="4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1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976 0.37438 L -0.00365 0.40463 " pathEditMode="relative" rAng="0" ptsTypes="AA">
                                      <p:cBhvr>
                                        <p:cTn id="41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1512"/>
                                    </p:animMotion>
                                  </p:childTnLst>
                                </p:cTn>
                              </p:par>
                              <p:par>
                                <p:cTn id="41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17 0.35926 L 0.0125 0.34445 " pathEditMode="relative" rAng="0" ptsTypes="AA">
                                      <p:cBhvr>
                                        <p:cTn id="41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-741"/>
                                    </p:animMotion>
                                  </p:childTnLst>
                                </p:cTn>
                              </p:par>
                              <p:par>
                                <p:cTn id="4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21 0.39722 L 0.01632 0.38981 " pathEditMode="relative" rAng="0" ptsTypes="AA">
                                      <p:cBhvr>
                                        <p:cTn id="41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6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37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23 0.58982 C 0.08194 0.58087 0.04149 0.56173 0.02517 0.53642 C 0.00885 0.51111 0.00156 0.45833 -0.00469 0.43766 " pathEditMode="relative" rAng="0" ptsTypes="faF">
                                      <p:cBhvr>
                                        <p:cTn id="4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7623"/>
                                    </p:animMotion>
                                  </p:childTnLst>
                                </p:cTn>
                              </p:par>
                              <p:par>
                                <p:cTn id="424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25 0.47994 L 0.05503 0.51945 C 0.03645 0.52099 0.02083 0.49476 -0.00886 0.48982 " pathEditMode="relative" rAng="0" ptsTypes="FfF">
                                      <p:cBhvr>
                                        <p:cTn id="42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56" y="2037"/>
                                    </p:animMotion>
                                  </p:childTnLst>
                                </p:cTn>
                              </p:par>
                              <p:par>
                                <p:cTn id="426" presetID="37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81 0.47037 L 0.07864 0.51049 C 0.06736 0.51821 0.05173 0.53889 0.03975 0.51728 C 0.02778 0.49568 0.01371 0.40895 0.00677 0.38056 " pathEditMode="relative" rAng="0" ptsTypes="FfaF">
                                      <p:cBhvr>
                                        <p:cTn id="4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8.64198E-7 C 2.77778E-6 -0.00895 0.00104 -0.03488 0.00121 -0.05185 C 0.00139 -0.06883 0.00104 -0.08241 0.00069 -0.10247 C 0.00034 -0.12253 0.00121 -0.15617 -0.00139 -0.17284 " pathEditMode="relative" rAng="0" ptsTypes="faaf">
                                      <p:cBhvr>
                                        <p:cTn id="46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42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5679E-6 C -2.22222E-6 -0.00896 -0.0217 0.00833 -0.02656 -0.01173 C -0.03142 -0.03179 -0.02847 -0.09784 -0.02899 -0.12037 " pathEditMode="relative" rAng="0" ptsTypes="faf">
                                      <p:cBhvr>
                                        <p:cTn id="46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-5617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23457E-6 C -4.44444E-6 -0.00895 0.03421 0.0355 0.0415 0.02531 C 0.04879 0.01512 0.04375 -0.03765 0.04393 -0.06049 C 0.0441 -0.08333 0.04445 -0.08395 0.04237 -0.11142 " pathEditMode="relative" rAng="0" ptsTypes="faaf">
                                      <p:cBhvr>
                                        <p:cTn id="46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1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0" grpId="3" animBg="1"/>
      <p:bldP spid="30" grpId="4" animBg="1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2" grpId="1" animBg="1"/>
      <p:bldP spid="32" grpId="2" animBg="1"/>
      <p:bldP spid="32" grpId="3" animBg="1"/>
      <p:bldP spid="32" grpId="4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4" grpId="4" animBg="1"/>
      <p:bldP spid="35" grpId="0" animBg="1"/>
      <p:bldP spid="35" grpId="1" animBg="1"/>
      <p:bldP spid="35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4" grpId="3" animBg="1"/>
      <p:bldP spid="46" grpId="0"/>
      <p:bldP spid="47" grpId="0"/>
      <p:bldP spid="48" grpId="0"/>
      <p:bldP spid="49" grpId="0"/>
      <p:bldP spid="50" grpId="0"/>
      <p:bldP spid="50" grpId="1"/>
      <p:bldP spid="51" grpId="0"/>
      <p:bldP spid="51" grpId="1"/>
      <p:bldP spid="52" grpId="0"/>
      <p:bldP spid="52" grpId="1"/>
      <p:bldP spid="63" grpId="0"/>
      <p:bldP spid="63" grpId="1"/>
      <p:bldP spid="65" grpId="0"/>
      <p:bldP spid="65" grpId="1"/>
      <p:bldP spid="10" grpId="0"/>
      <p:bldP spid="10" grpId="1"/>
      <p:bldP spid="68" grpId="0"/>
      <p:bldP spid="69" grpId="0"/>
      <p:bldP spid="69" grpId="1"/>
      <p:bldP spid="70" grpId="0"/>
      <p:bldP spid="73" grpId="0" animBg="1"/>
      <p:bldP spid="73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51564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6881</TotalTime>
  <Words>349</Words>
  <Application>Microsoft Office PowerPoint</Application>
  <PresentationFormat>On-screen Show (16:9)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Arabic Typesetting</vt:lpstr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777</cp:revision>
  <dcterms:created xsi:type="dcterms:W3CDTF">2013-07-31T12:47:49Z</dcterms:created>
  <dcterms:modified xsi:type="dcterms:W3CDTF">2022-04-24T13:16:10Z</dcterms:modified>
</cp:coreProperties>
</file>